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474" r:id="rId3"/>
    <p:sldId id="507" r:id="rId4"/>
    <p:sldId id="506" r:id="rId5"/>
    <p:sldId id="276" r:id="rId6"/>
    <p:sldId id="475" r:id="rId7"/>
    <p:sldId id="504" r:id="rId8"/>
    <p:sldId id="502" r:id="rId9"/>
    <p:sldId id="503" r:id="rId10"/>
    <p:sldId id="505" r:id="rId11"/>
    <p:sldId id="508" r:id="rId12"/>
    <p:sldId id="268" r:id="rId13"/>
    <p:sldId id="281" r:id="rId14"/>
    <p:sldId id="274" r:id="rId15"/>
    <p:sldId id="455" r:id="rId16"/>
    <p:sldId id="476" r:id="rId17"/>
    <p:sldId id="480" r:id="rId18"/>
    <p:sldId id="488" r:id="rId19"/>
    <p:sldId id="487" r:id="rId20"/>
    <p:sldId id="486" r:id="rId21"/>
    <p:sldId id="485" r:id="rId22"/>
    <p:sldId id="481" r:id="rId23"/>
    <p:sldId id="484" r:id="rId24"/>
    <p:sldId id="478" r:id="rId25"/>
    <p:sldId id="496" r:id="rId26"/>
    <p:sldId id="491" r:id="rId27"/>
    <p:sldId id="493" r:id="rId28"/>
    <p:sldId id="490" r:id="rId29"/>
    <p:sldId id="494" r:id="rId30"/>
    <p:sldId id="489" r:id="rId31"/>
    <p:sldId id="500" r:id="rId32"/>
    <p:sldId id="501" r:id="rId33"/>
    <p:sldId id="498" r:id="rId34"/>
    <p:sldId id="483" r:id="rId35"/>
    <p:sldId id="28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609" autoAdjust="0"/>
  </p:normalViewPr>
  <p:slideViewPr>
    <p:cSldViewPr snapToGrid="0">
      <p:cViewPr varScale="1">
        <p:scale>
          <a:sx n="94" d="100"/>
          <a:sy n="94" d="100"/>
        </p:scale>
        <p:origin x="1230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71D2A2-2BDA-49FC-916B-4591ABE34859}" type="datetimeFigureOut">
              <a:rPr lang="en-US" smtClean="0"/>
              <a:t>7/24/2019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769BCE-3C0E-4459-B3B6-1391071B3D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01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NVDIMM-N 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DIMM with flash storage and traditional DRAM on the same module. The computer accesses the traditional DRAM directly. In the event of a power failure, the module copies the data from the volatile traditional DRAM to the persistent flash storage, and copies it back when power is restored. It uses a small backup power source for this.</a:t>
            </a:r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7/24/2019 10:49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64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69BCE-3C0E-4459-B3B6-1391071B3D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954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pt-BR" dirty="0"/>
              <a:t>Blog</a:t>
            </a:r>
            <a:r>
              <a:rPr lang="pt-BR" baseline="0" dirty="0"/>
              <a:t> de leitura obrigatória de um dos pais do SQLOS: http://blogs.msdn.com/slavao/archive/tags/SQL+Server+Memory+Management/default.</a:t>
            </a:r>
            <a:r>
              <a:rPr lang="pt-BR" baseline="0" dirty="0" err="1"/>
              <a:t>aspx</a:t>
            </a:r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31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</a:t>
            </a:r>
            <a:r>
              <a:rPr lang="en-US" baseline="0" dirty="0"/>
              <a:t> = single-page allocations</a:t>
            </a:r>
          </a:p>
          <a:p>
            <a:r>
              <a:rPr lang="en-US" dirty="0"/>
              <a:t>MPA = multi-page</a:t>
            </a:r>
            <a:r>
              <a:rPr lang="en-US" baseline="0" dirty="0"/>
              <a:t> allocations</a:t>
            </a:r>
          </a:p>
          <a:p>
            <a:r>
              <a:rPr lang="en-US" baseline="0" dirty="0"/>
              <a:t>DWA = direct Windows allocations</a:t>
            </a:r>
          </a:p>
          <a:p>
            <a:r>
              <a:rPr lang="en-US" dirty="0"/>
              <a:t>TS = thread stacks</a:t>
            </a:r>
          </a:p>
          <a:p>
            <a:endParaRPr lang="en-US" dirty="0"/>
          </a:p>
          <a:p>
            <a:r>
              <a:rPr lang="en-US" dirty="0"/>
              <a:t>Picture credit Microsoft, from this blog post:</a:t>
            </a:r>
          </a:p>
          <a:p>
            <a:r>
              <a:rPr lang="en-US" dirty="0"/>
              <a:t>http://</a:t>
            </a:r>
            <a:r>
              <a:rPr lang="en-US" dirty="0" err="1"/>
              <a:t>blogs.msdn.com</a:t>
            </a:r>
            <a:r>
              <a:rPr lang="en-US" dirty="0"/>
              <a:t>/b/</a:t>
            </a:r>
            <a:r>
              <a:rPr lang="en-US" dirty="0" err="1"/>
              <a:t>sqlosteam</a:t>
            </a:r>
            <a:r>
              <a:rPr lang="en-US" dirty="0"/>
              <a:t>/archive/2012/07/12/memory-manager-configuration-changes-in-sql-server-2012.aspx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5061CB-E012-7648-B0A5-F416BF2E6B0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288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769BCE-3C0E-4459-B3B6-1391071B3D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19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7/24/2019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hyperlink" Target="https://docs.microsoft.com/en-us/sql/database-engine/configure-windows/hybrid-buffer-pool?view=sql-server-2017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sqlosteam/archive/2012/07/12/memory-manager-configuration-changes-in-sql-server-2012.aspx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msdn.microsoft.com/psssql/2014/04/09/sql-server-2014-tempdb-hidden-performance-gem/" TargetMode="External"/><Relationship Id="rId2" Type="http://schemas.openxmlformats.org/officeDocument/2006/relationships/hyperlink" Target="https://support.microsoft.com/en-us/help/2958012/fix-poor-performance-on-i-o-when-you-execute-select-into-temporary-tab?sd=rss&amp;spid=1044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gif"/><Relationship Id="rId5" Type="http://schemas.openxmlformats.org/officeDocument/2006/relationships/image" Target="../media/image9.jpe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80985"/>
            <a:ext cx="12192000" cy="1646302"/>
          </a:xfrm>
        </p:spPr>
        <p:txBody>
          <a:bodyPr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Módulo 02 – Memória Parte 1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201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B9DE2-BE0D-4CA6-99AB-DBC897DC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 </a:t>
            </a:r>
            <a:r>
              <a:rPr lang="en-US" dirty="0" err="1"/>
              <a:t>perai</a:t>
            </a:r>
            <a:r>
              <a:rPr lang="en-US" dirty="0"/>
              <a:t>… to </a:t>
            </a:r>
            <a:r>
              <a:rPr lang="en-US" dirty="0" err="1"/>
              <a:t>pensando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93A6E-56C9-47DE-BFE5-95A81EFAD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1549555"/>
          </a:xfrm>
        </p:spPr>
        <p:txBody>
          <a:bodyPr/>
          <a:lstStyle/>
          <a:p>
            <a:r>
              <a:rPr lang="en-US" dirty="0" err="1"/>
              <a:t>Considerando</a:t>
            </a:r>
            <a:r>
              <a:rPr lang="en-US" dirty="0"/>
              <a:t> que </a:t>
            </a:r>
            <a:r>
              <a:rPr lang="en-US" dirty="0" err="1"/>
              <a:t>estou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um PMEM (persisted memory), o SQL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ler</a:t>
            </a:r>
            <a:r>
              <a:rPr lang="en-US" dirty="0"/>
              <a:t> a </a:t>
            </a:r>
            <a:r>
              <a:rPr lang="en-US" dirty="0" err="1"/>
              <a:t>página</a:t>
            </a:r>
            <a:r>
              <a:rPr lang="en-US" dirty="0"/>
              <a:t> do PMEM, </a:t>
            </a:r>
            <a:r>
              <a:rPr lang="en-US" dirty="0" err="1"/>
              <a:t>colocar</a:t>
            </a:r>
            <a:r>
              <a:rPr lang="en-US" dirty="0"/>
              <a:t> no BP (DRAM </a:t>
            </a:r>
            <a:r>
              <a:rPr lang="en-US" dirty="0" err="1"/>
              <a:t>normalzinha</a:t>
            </a:r>
            <a:r>
              <a:rPr lang="en-US" dirty="0"/>
              <a:t>), e </a:t>
            </a:r>
            <a:r>
              <a:rPr lang="en-US" dirty="0" err="1"/>
              <a:t>depois</a:t>
            </a:r>
            <a:r>
              <a:rPr lang="en-US" dirty="0"/>
              <a:t> </a:t>
            </a:r>
            <a:r>
              <a:rPr lang="en-US" dirty="0" err="1"/>
              <a:t>ler</a:t>
            </a:r>
            <a:r>
              <a:rPr lang="en-US" dirty="0"/>
              <a:t> da DRAM… </a:t>
            </a:r>
          </a:p>
          <a:p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seja</a:t>
            </a:r>
            <a:r>
              <a:rPr lang="en-US" dirty="0"/>
              <a:t>, leu da </a:t>
            </a:r>
            <a:r>
              <a:rPr lang="en-US" dirty="0" err="1"/>
              <a:t>memória</a:t>
            </a:r>
            <a:r>
              <a:rPr lang="en-US" dirty="0"/>
              <a:t>, </a:t>
            </a:r>
            <a:r>
              <a:rPr lang="en-US" dirty="0" err="1"/>
              <a:t>colocou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, e </a:t>
            </a:r>
            <a:r>
              <a:rPr lang="en-US" dirty="0" err="1"/>
              <a:t>depois</a:t>
            </a:r>
            <a:r>
              <a:rPr lang="en-US" dirty="0"/>
              <a:t> leu da </a:t>
            </a:r>
            <a:r>
              <a:rPr lang="en-US" dirty="0" err="1"/>
              <a:t>memória</a:t>
            </a:r>
            <a:r>
              <a:rPr lang="en-US" dirty="0"/>
              <a:t>! Me </a:t>
            </a:r>
            <a:r>
              <a:rPr lang="en-US" dirty="0" err="1"/>
              <a:t>parece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ótima</a:t>
            </a:r>
            <a:r>
              <a:rPr lang="en-US" dirty="0"/>
              <a:t> </a:t>
            </a:r>
            <a:r>
              <a:rPr lang="en-US" dirty="0" err="1"/>
              <a:t>tecnica</a:t>
            </a:r>
            <a:r>
              <a:rPr lang="en-US" dirty="0"/>
              <a:t>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BDF1782-44ED-4C18-8A21-E24DB971A148}"/>
              </a:ext>
            </a:extLst>
          </p:cNvPr>
          <p:cNvSpPr txBox="1">
            <a:spLocks/>
          </p:cNvSpPr>
          <p:nvPr/>
        </p:nvSpPr>
        <p:spPr>
          <a:xfrm>
            <a:off x="677334" y="3539612"/>
            <a:ext cx="8596668" cy="2389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hlinkClick r:id="rId2"/>
            </a:endParaRPr>
          </a:p>
          <a:p>
            <a:r>
              <a:rPr lang="en-US" dirty="0"/>
              <a:t>Hybrid Buffer Pool no SQL2019 CTP2.1 – “SQL Server skips performing a copy of the page into the DRAM, and instead references the page directly on the database file that lives on a PMEM device.”</a:t>
            </a:r>
          </a:p>
          <a:p>
            <a:r>
              <a:rPr lang="en-US" dirty="0">
                <a:hlinkClick r:id="rId2"/>
              </a:rPr>
              <a:t>https://docs.microsoft.com/en-us/sql/database-engine/configure-windows/hybrid-buffer-pool?view=sql-server-2017</a:t>
            </a:r>
            <a:endParaRPr lang="en-US" dirty="0"/>
          </a:p>
        </p:txBody>
      </p:sp>
      <p:pic>
        <p:nvPicPr>
          <p:cNvPr id="1026" name="Picture 2" descr="eating good job GIF">
            <a:extLst>
              <a:ext uri="{FF2B5EF4-FFF2-40B4-BE49-F238E27FC236}">
                <a16:creationId xmlns:a16="http://schemas.microsoft.com/office/drawing/2014/main" id="{54172181-7AC3-4448-B21C-B7F6EE97D34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391" y="387539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6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8DB6-53A6-478A-8120-94BBB19D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Resumo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ED338-64D8-4F51-8830-16A4F7300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9438777" cy="4759787"/>
          </a:xfrm>
        </p:spPr>
        <p:txBody>
          <a:bodyPr>
            <a:normAutofit/>
          </a:bodyPr>
          <a:lstStyle/>
          <a:p>
            <a:r>
              <a:rPr lang="pt-BR" sz="2800" dirty="0"/>
              <a:t>Acesso a disco é lento</a:t>
            </a:r>
          </a:p>
          <a:p>
            <a:r>
              <a:rPr lang="pt-BR" sz="2800" dirty="0"/>
              <a:t>Acesso a SSD é bom</a:t>
            </a:r>
          </a:p>
          <a:p>
            <a:r>
              <a:rPr lang="pt-BR" sz="2800" dirty="0"/>
              <a:t>Acesso a SSD NVME é excelente</a:t>
            </a:r>
          </a:p>
          <a:p>
            <a:r>
              <a:rPr lang="pt-BR" sz="2800" dirty="0"/>
              <a:t>Acesso a NVDIMM é absurdo</a:t>
            </a:r>
          </a:p>
          <a:p>
            <a:r>
              <a:rPr lang="pt-BR" sz="2800" dirty="0"/>
              <a:t>Acesso a DRAM é incrivelmente rápido</a:t>
            </a:r>
          </a:p>
          <a:p>
            <a:r>
              <a:rPr lang="pt-BR" sz="2800" dirty="0"/>
              <a:t>Acesso a SRAM (L1, L2 e L3) é assustadoramente rápido, é sério, da medo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17449-411B-4F39-AB2B-CFAFB1DD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3" y="4165363"/>
            <a:ext cx="10585379" cy="2408048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3697AB1C-8759-4A1E-9D81-EEC21B7D0401}"/>
              </a:ext>
            </a:extLst>
          </p:cNvPr>
          <p:cNvSpPr/>
          <p:nvPr/>
        </p:nvSpPr>
        <p:spPr>
          <a:xfrm>
            <a:off x="7551960" y="1300396"/>
            <a:ext cx="4472400" cy="1884763"/>
          </a:xfrm>
          <a:prstGeom prst="cloudCallout">
            <a:avLst>
              <a:gd name="adj1" fmla="val -49444"/>
              <a:gd name="adj2" fmla="val 124585"/>
            </a:avLst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/>
              <a:t>Bela analogia</a:t>
            </a:r>
          </a:p>
        </p:txBody>
      </p:sp>
    </p:spTree>
    <p:extLst>
      <p:ext uri="{BB962C8B-B14F-4D97-AF65-F5344CB8AC3E}">
        <p14:creationId xmlns:p14="http://schemas.microsoft.com/office/powerpoint/2010/main" val="97740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1" y="2051657"/>
            <a:ext cx="5486400" cy="3527931"/>
          </a:xfrm>
        </p:spPr>
        <p:txBody>
          <a:bodyPr>
            <a:normAutofit/>
          </a:bodyPr>
          <a:lstStyle/>
          <a:p>
            <a:r>
              <a:rPr lang="en-US" sz="3200"/>
              <a:t>Apps</a:t>
            </a:r>
            <a:endParaRPr lang="en-US" sz="3200" dirty="0"/>
          </a:p>
          <a:p>
            <a:pPr lvl="1"/>
            <a:r>
              <a:rPr lang="en-US" sz="2800" dirty="0" err="1"/>
              <a:t>CristalDiskMark</a:t>
            </a:r>
            <a:endParaRPr lang="en-US" sz="2800" dirty="0"/>
          </a:p>
          <a:p>
            <a:pPr lvl="1"/>
            <a:r>
              <a:rPr lang="en-US" sz="2800" dirty="0"/>
              <a:t>Aida64</a:t>
            </a:r>
          </a:p>
          <a:p>
            <a:pPr lvl="2"/>
            <a:r>
              <a:rPr lang="en-US" sz="2400" dirty="0"/>
              <a:t>Benchmark app</a:t>
            </a:r>
          </a:p>
          <a:p>
            <a:pPr lvl="1"/>
            <a:r>
              <a:rPr lang="en-US" sz="2800" dirty="0"/>
              <a:t>MaxxMEM2</a:t>
            </a:r>
          </a:p>
          <a:p>
            <a:pPr lvl="1"/>
            <a:r>
              <a:rPr lang="en-US" sz="2800" dirty="0"/>
              <a:t>Dataram - </a:t>
            </a:r>
            <a:r>
              <a:rPr lang="en-US" sz="2800" dirty="0" err="1"/>
              <a:t>RAMDisk</a:t>
            </a:r>
            <a:endParaRPr lang="en-US" sz="28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7477762" y="681777"/>
            <a:ext cx="3491509" cy="122440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  <a:scene3d>
              <a:camera prst="orthographicFront"/>
              <a:lightRig rig="flat" dir="t"/>
            </a:scene3d>
            <a:sp3d extrusionH="88900" contourW="2540">
              <a:contourClr>
                <a:srgbClr val="F4A234"/>
              </a:contourClr>
            </a:sp3d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24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20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7200" dirty="0"/>
              <a:t>Demo</a:t>
            </a:r>
          </a:p>
        </p:txBody>
      </p:sp>
      <p:pic>
        <p:nvPicPr>
          <p:cNvPr id="8" name="Picture 2" descr="C:\Users\altair.junior.SRNIMBUS\Documents\Sr.Nimbus\Apresentações + vinhetas\Apresentações telas para ppt\Monit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54521"/>
            <a:ext cx="5238787" cy="52387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8190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Importante lembrar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idx="1"/>
          </p:nvPr>
        </p:nvSpPr>
        <p:spPr>
          <a:xfrm>
            <a:off x="677333" y="1248937"/>
            <a:ext cx="9793661" cy="5285678"/>
          </a:xfrm>
        </p:spPr>
        <p:txBody>
          <a:bodyPr>
            <a:normAutofit fontScale="92500" lnSpcReduction="20000"/>
          </a:bodyPr>
          <a:lstStyle/>
          <a:p>
            <a:r>
              <a:rPr lang="pt-BR" sz="2800" dirty="0"/>
              <a:t>32/64 bits memory, AWE, PAE, /3GB</a:t>
            </a:r>
          </a:p>
          <a:p>
            <a:pPr lvl="1"/>
            <a:r>
              <a:rPr lang="pt-BR" sz="2400" dirty="0"/>
              <a:t>AWE só é utilizado para data cache</a:t>
            </a:r>
          </a:p>
          <a:p>
            <a:r>
              <a:rPr lang="pt-BR" sz="2600" dirty="0"/>
              <a:t>SQL Server </a:t>
            </a:r>
            <a:r>
              <a:rPr lang="pt-BR" sz="2600" dirty="0" err="1"/>
              <a:t>user</a:t>
            </a:r>
            <a:r>
              <a:rPr lang="pt-BR" sz="2600" dirty="0"/>
              <a:t> </a:t>
            </a:r>
            <a:r>
              <a:rPr lang="pt-BR" sz="2600" dirty="0" err="1"/>
              <a:t>address</a:t>
            </a:r>
            <a:r>
              <a:rPr lang="pt-BR" sz="2600" dirty="0"/>
              <a:t> </a:t>
            </a:r>
            <a:r>
              <a:rPr lang="pt-BR" sz="2600" dirty="0" err="1"/>
              <a:t>space</a:t>
            </a:r>
            <a:r>
              <a:rPr lang="pt-BR" sz="2600" dirty="0"/>
              <a:t> dividido em:</a:t>
            </a:r>
          </a:p>
          <a:p>
            <a:pPr lvl="1"/>
            <a:r>
              <a:rPr lang="pt-BR" sz="2400" dirty="0" err="1"/>
              <a:t>MemToLeave</a:t>
            </a:r>
            <a:r>
              <a:rPr lang="pt-BR" sz="2400" dirty="0"/>
              <a:t>: </a:t>
            </a:r>
            <a:r>
              <a:rPr lang="pt-BR" sz="2400" dirty="0" err="1"/>
              <a:t>stack</a:t>
            </a:r>
            <a:r>
              <a:rPr lang="pt-BR" sz="2400" dirty="0"/>
              <a:t> </a:t>
            </a:r>
            <a:r>
              <a:rPr lang="pt-BR" sz="2400" dirty="0" err="1"/>
              <a:t>size</a:t>
            </a:r>
            <a:r>
              <a:rPr lang="pt-BR" sz="2400" dirty="0"/>
              <a:t> (2mb) + </a:t>
            </a:r>
            <a:r>
              <a:rPr lang="pt-BR" sz="2400" dirty="0" err="1"/>
              <a:t>DLLs</a:t>
            </a:r>
            <a:r>
              <a:rPr lang="pt-BR" sz="2400" dirty="0"/>
              <a:t> </a:t>
            </a:r>
          </a:p>
          <a:p>
            <a:pPr lvl="1"/>
            <a:r>
              <a:rPr lang="pt-BR" sz="2400" dirty="0"/>
              <a:t>Buffer pool: Todo o resto</a:t>
            </a:r>
          </a:p>
          <a:p>
            <a:r>
              <a:rPr lang="pt-BR" sz="2800" dirty="0"/>
              <a:t>Recurso com alta concorrência</a:t>
            </a:r>
          </a:p>
          <a:p>
            <a:pPr lvl="1"/>
            <a:r>
              <a:rPr lang="pt-BR" sz="2400" dirty="0"/>
              <a:t>Página de dados (Buffer pool)</a:t>
            </a:r>
          </a:p>
          <a:p>
            <a:pPr lvl="1"/>
            <a:r>
              <a:rPr lang="pt-BR" sz="2400" dirty="0"/>
              <a:t>Cache de procedimento (</a:t>
            </a:r>
            <a:r>
              <a:rPr lang="pt-BR" sz="2400" dirty="0" err="1"/>
              <a:t>Plan</a:t>
            </a:r>
            <a:r>
              <a:rPr lang="pt-BR" sz="2400" dirty="0"/>
              <a:t> cache)</a:t>
            </a:r>
          </a:p>
          <a:p>
            <a:pPr lvl="1"/>
            <a:r>
              <a:rPr lang="pt-BR" sz="2400" dirty="0"/>
              <a:t>Bloqueios (</a:t>
            </a:r>
            <a:r>
              <a:rPr lang="pt-BR" sz="2400" dirty="0" err="1"/>
              <a:t>lock</a:t>
            </a:r>
            <a:r>
              <a:rPr lang="pt-BR" sz="2400" dirty="0"/>
              <a:t> manager)</a:t>
            </a:r>
          </a:p>
          <a:p>
            <a:pPr lvl="1"/>
            <a:r>
              <a:rPr lang="pt-BR" sz="2400" dirty="0"/>
              <a:t>Threads</a:t>
            </a:r>
          </a:p>
          <a:p>
            <a:pPr lvl="1"/>
            <a:r>
              <a:rPr lang="pt-BR" sz="2400" dirty="0">
                <a:solidFill>
                  <a:schemeClr val="tx1"/>
                </a:solidFill>
              </a:rPr>
              <a:t>Query </a:t>
            </a:r>
            <a:r>
              <a:rPr lang="pt-BR" sz="2400" dirty="0" err="1">
                <a:solidFill>
                  <a:schemeClr val="tx1"/>
                </a:solidFill>
              </a:rPr>
              <a:t>grant</a:t>
            </a:r>
            <a:endParaRPr lang="pt-BR" sz="2400" dirty="0">
              <a:solidFill>
                <a:schemeClr val="tx1"/>
              </a:solidFill>
            </a:endParaRPr>
          </a:p>
          <a:p>
            <a:pPr lvl="1"/>
            <a:r>
              <a:rPr lang="pt-BR" sz="2400" dirty="0"/>
              <a:t>Outros...</a:t>
            </a:r>
          </a:p>
          <a:p>
            <a:r>
              <a:rPr lang="pt-BR" sz="2800" dirty="0" err="1"/>
              <a:t>Memory</a:t>
            </a:r>
            <a:r>
              <a:rPr lang="pt-BR" sz="2800" dirty="0"/>
              <a:t> </a:t>
            </a:r>
            <a:r>
              <a:rPr lang="pt-BR" sz="2800" dirty="0" err="1"/>
              <a:t>clerks</a:t>
            </a:r>
            <a:endParaRPr lang="pt-BR" sz="2800" dirty="0"/>
          </a:p>
          <a:p>
            <a:endParaRPr lang="pt-BR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B54D58-A66B-4F65-BB14-92511B86B714}"/>
              </a:ext>
            </a:extLst>
          </p:cNvPr>
          <p:cNvSpPr/>
          <p:nvPr/>
        </p:nvSpPr>
        <p:spPr>
          <a:xfrm>
            <a:off x="5553087" y="276665"/>
            <a:ext cx="613982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Nota: </a:t>
            </a:r>
            <a:r>
              <a:rPr lang="en-US" sz="28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Isso</a:t>
            </a: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é </a:t>
            </a:r>
            <a:r>
              <a:rPr lang="en-US" sz="28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tudo</a:t>
            </a: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que </a:t>
            </a:r>
            <a:r>
              <a:rPr lang="en-US" sz="28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veremos</a:t>
            </a: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sobre</a:t>
            </a: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28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ambientes</a:t>
            </a:r>
            <a:r>
              <a:rPr lang="en-US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32bits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8ED5AD7-B5B3-42D9-A9FF-28B989B8C365}"/>
              </a:ext>
            </a:extLst>
          </p:cNvPr>
          <p:cNvSpPr/>
          <p:nvPr/>
        </p:nvSpPr>
        <p:spPr>
          <a:xfrm rot="20869218">
            <a:off x="2348057" y="996071"/>
            <a:ext cx="3357551" cy="176605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6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3646-E25F-4026-95C5-A29DBC0E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memória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CC2A79-FA48-4B2B-B917-76ACFBE55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5005463"/>
          </a:xfrm>
        </p:spPr>
        <p:txBody>
          <a:bodyPr>
            <a:normAutofit lnSpcReduction="10000"/>
          </a:bodyPr>
          <a:lstStyle/>
          <a:p>
            <a:r>
              <a:rPr lang="pt-BR" sz="2800" dirty="0" err="1"/>
              <a:t>Physical</a:t>
            </a:r>
            <a:r>
              <a:rPr lang="pt-BR" sz="2800" dirty="0"/>
              <a:t> </a:t>
            </a:r>
            <a:r>
              <a:rPr lang="pt-BR" sz="2800" dirty="0" err="1"/>
              <a:t>memory</a:t>
            </a:r>
            <a:endParaRPr lang="pt-BR" sz="2800" dirty="0"/>
          </a:p>
          <a:p>
            <a:pPr lvl="1"/>
            <a:r>
              <a:rPr lang="pt-BR" sz="2800" dirty="0"/>
              <a:t>RAM (</a:t>
            </a:r>
            <a:r>
              <a:rPr lang="pt-BR" sz="2800" dirty="0" err="1"/>
              <a:t>random</a:t>
            </a:r>
            <a:r>
              <a:rPr lang="pt-BR" sz="2800" dirty="0"/>
              <a:t> </a:t>
            </a:r>
            <a:r>
              <a:rPr lang="pt-BR" sz="2800" dirty="0" err="1"/>
              <a:t>access</a:t>
            </a:r>
            <a:r>
              <a:rPr lang="pt-BR" sz="2800" dirty="0"/>
              <a:t> </a:t>
            </a:r>
            <a:r>
              <a:rPr lang="pt-BR" sz="2800" dirty="0" err="1"/>
              <a:t>memory</a:t>
            </a:r>
            <a:r>
              <a:rPr lang="pt-BR" sz="2800" dirty="0"/>
              <a:t>) + system </a:t>
            </a:r>
            <a:r>
              <a:rPr lang="pt-BR" sz="2800" dirty="0" err="1"/>
              <a:t>page</a:t>
            </a:r>
            <a:r>
              <a:rPr lang="pt-BR" sz="2800" dirty="0"/>
              <a:t> file</a:t>
            </a:r>
          </a:p>
          <a:p>
            <a:pPr lvl="1"/>
            <a:r>
              <a:rPr lang="pt-BR" sz="2800" dirty="0"/>
              <a:t>Acesso mais rápido aos dados pois esta “ligado” diretamente a CPU</a:t>
            </a:r>
          </a:p>
          <a:p>
            <a:r>
              <a:rPr lang="pt-BR" sz="2800" dirty="0"/>
              <a:t>Virtual </a:t>
            </a:r>
            <a:r>
              <a:rPr lang="pt-BR" sz="2800" dirty="0" err="1"/>
              <a:t>Memory</a:t>
            </a:r>
            <a:r>
              <a:rPr lang="pt-BR" sz="2800" dirty="0"/>
              <a:t> Manager</a:t>
            </a:r>
          </a:p>
          <a:p>
            <a:pPr lvl="1"/>
            <a:r>
              <a:rPr lang="pt-BR" sz="2800" dirty="0"/>
              <a:t>Cada processo tem seu VAS (virtual </a:t>
            </a:r>
            <a:r>
              <a:rPr lang="pt-BR" sz="2800" dirty="0" err="1"/>
              <a:t>address</a:t>
            </a:r>
            <a:r>
              <a:rPr lang="pt-BR" sz="2800" dirty="0"/>
              <a:t> </a:t>
            </a:r>
            <a:r>
              <a:rPr lang="pt-BR" sz="2800" dirty="0" err="1"/>
              <a:t>spaces</a:t>
            </a:r>
            <a:r>
              <a:rPr lang="pt-BR" sz="2800" dirty="0"/>
              <a:t>) e o VMM gerencia as alocações/deslocações físicas</a:t>
            </a:r>
          </a:p>
          <a:p>
            <a:pPr lvl="1"/>
            <a:r>
              <a:rPr lang="pt-BR" sz="2800" dirty="0" err="1"/>
              <a:t>Pagefault</a:t>
            </a:r>
            <a:r>
              <a:rPr lang="pt-BR" sz="2800" dirty="0"/>
              <a:t> –VMM pode marcar uma área alocada da memória como inválida (para dar lugar para outra informação), ao ler a informação novamente, acontecerá um ‘</a:t>
            </a:r>
            <a:r>
              <a:rPr lang="pt-BR" sz="2800" dirty="0" err="1"/>
              <a:t>page</a:t>
            </a:r>
            <a:r>
              <a:rPr lang="pt-BR" sz="2800" dirty="0"/>
              <a:t> </a:t>
            </a:r>
            <a:r>
              <a:rPr lang="pt-BR" sz="2800" dirty="0" err="1"/>
              <a:t>fault</a:t>
            </a:r>
            <a:r>
              <a:rPr lang="pt-BR" sz="2800" dirty="0"/>
              <a:t>’ (informação será lida do disco).</a:t>
            </a:r>
          </a:p>
          <a:p>
            <a:pPr lvl="1"/>
            <a:endParaRPr lang="pt-BR" sz="2800" dirty="0"/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754534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25287"/>
            <a:ext cx="10972800" cy="726661"/>
          </a:xfrm>
        </p:spPr>
        <p:txBody>
          <a:bodyPr>
            <a:normAutofit fontScale="90000"/>
          </a:bodyPr>
          <a:lstStyle/>
          <a:p>
            <a:r>
              <a:rPr lang="en-US" dirty="0"/>
              <a:t>Memory manager: Buffer pool, </a:t>
            </a:r>
            <a:r>
              <a:rPr lang="en-US" dirty="0" err="1"/>
              <a:t>alteração</a:t>
            </a:r>
            <a:r>
              <a:rPr lang="en-US" dirty="0"/>
              <a:t> no SQL2012</a:t>
            </a:r>
          </a:p>
        </p:txBody>
      </p:sp>
      <p:sp>
        <p:nvSpPr>
          <p:cNvPr id="5" name="Rectangle 4"/>
          <p:cNvSpPr/>
          <p:nvPr/>
        </p:nvSpPr>
        <p:spPr>
          <a:xfrm>
            <a:off x="1842053" y="1404732"/>
            <a:ext cx="2478156" cy="63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b="1" kern="0" dirty="0">
                <a:solidFill>
                  <a:sysClr val="windowText" lastClr="000000"/>
                </a:solidFill>
              </a:rPr>
              <a:t>OS</a:t>
            </a:r>
          </a:p>
        </p:txBody>
      </p:sp>
      <p:sp>
        <p:nvSpPr>
          <p:cNvPr id="6" name="Rectangle 5"/>
          <p:cNvSpPr/>
          <p:nvPr/>
        </p:nvSpPr>
        <p:spPr>
          <a:xfrm>
            <a:off x="1842053" y="2040836"/>
            <a:ext cx="2478156" cy="92765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b="1" kern="0" dirty="0">
                <a:solidFill>
                  <a:sysClr val="windowText" lastClr="000000"/>
                </a:solidFill>
              </a:rPr>
              <a:t>CLR, MPA, DWA, TS</a:t>
            </a:r>
          </a:p>
        </p:txBody>
      </p:sp>
      <p:sp>
        <p:nvSpPr>
          <p:cNvPr id="7" name="Rectangle 6"/>
          <p:cNvSpPr/>
          <p:nvPr/>
        </p:nvSpPr>
        <p:spPr>
          <a:xfrm>
            <a:off x="1842053" y="2968489"/>
            <a:ext cx="2478156" cy="315237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b="1" kern="0" dirty="0">
                <a:solidFill>
                  <a:sysClr val="windowText" lastClr="000000"/>
                </a:solidFill>
              </a:rPr>
              <a:t>Buffer Pool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370007" y="6224060"/>
            <a:ext cx="334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2008 R2 &amp; earlier</a:t>
            </a:r>
          </a:p>
        </p:txBody>
      </p:sp>
      <p:sp>
        <p:nvSpPr>
          <p:cNvPr id="9" name="Left Brace 8"/>
          <p:cNvSpPr/>
          <p:nvPr/>
        </p:nvSpPr>
        <p:spPr>
          <a:xfrm>
            <a:off x="1334462" y="2040836"/>
            <a:ext cx="426743" cy="4080027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585" y="3203686"/>
            <a:ext cx="1339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kern="0" dirty="0">
                <a:solidFill>
                  <a:sysClr val="windowText" lastClr="000000"/>
                </a:solidFill>
              </a:rPr>
              <a:t>Memory allocations within sqlservr process space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4371975" y="2968489"/>
            <a:ext cx="516835" cy="3152375"/>
          </a:xfrm>
          <a:prstGeom prst="rightBrace">
            <a:avLst>
              <a:gd name="adj1" fmla="val 8333"/>
              <a:gd name="adj2" fmla="val 49580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88810" y="4034681"/>
            <a:ext cx="101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kern="0" dirty="0">
                <a:solidFill>
                  <a:sysClr val="windowText" lastClr="000000"/>
                </a:solidFill>
              </a:rPr>
              <a:t>Max server memory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11594" y="1404732"/>
            <a:ext cx="2478156" cy="6361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b="1" kern="0" dirty="0">
                <a:solidFill>
                  <a:sysClr val="windowText" lastClr="000000"/>
                </a:solidFill>
              </a:rPr>
              <a:t>OS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11594" y="2040837"/>
            <a:ext cx="2478156" cy="3445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b="1" kern="0" dirty="0">
                <a:solidFill>
                  <a:sysClr val="windowText" lastClr="000000"/>
                </a:solidFill>
              </a:rPr>
              <a:t>DWA, TS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11594" y="2385393"/>
            <a:ext cx="2478156" cy="373547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r>
              <a:rPr lang="en-US" sz="2400" b="1" kern="0" dirty="0">
                <a:solidFill>
                  <a:sysClr val="windowText" lastClr="000000"/>
                </a:solidFill>
              </a:rPr>
              <a:t>Buffer Pool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93620" y="6224060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US" b="1" kern="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 2012 &amp; later</a:t>
            </a:r>
          </a:p>
        </p:txBody>
      </p:sp>
      <p:sp>
        <p:nvSpPr>
          <p:cNvPr id="17" name="Left Brace 16"/>
          <p:cNvSpPr/>
          <p:nvPr/>
        </p:nvSpPr>
        <p:spPr>
          <a:xfrm>
            <a:off x="7304002" y="2040836"/>
            <a:ext cx="426743" cy="4080027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01127" y="3203686"/>
            <a:ext cx="1339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kern="0" dirty="0">
                <a:solidFill>
                  <a:sysClr val="windowText" lastClr="000000"/>
                </a:solidFill>
              </a:rPr>
              <a:t>Memory allocations within sqlservr process space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10386372" y="2040836"/>
            <a:ext cx="471979" cy="4080027"/>
          </a:xfrm>
          <a:prstGeom prst="rightBrace">
            <a:avLst>
              <a:gd name="adj1" fmla="val 8333"/>
              <a:gd name="adj2" fmla="val 49580"/>
            </a:avLst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US" kern="0">
              <a:solidFill>
                <a:sysClr val="windowText" lastClr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858352" y="4034681"/>
            <a:ext cx="1019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kern="0" dirty="0">
                <a:solidFill>
                  <a:sysClr val="windowText" lastClr="000000"/>
                </a:solidFill>
              </a:rPr>
              <a:t>Max server memory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78915" y="4958012"/>
            <a:ext cx="12362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Data cache</a:t>
            </a:r>
          </a:p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----------------</a:t>
            </a:r>
          </a:p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Plan cache</a:t>
            </a:r>
          </a:p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----------------</a:t>
            </a:r>
          </a:p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Other caches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6CBA23-5978-4CCF-B55E-16628DD60DD4}"/>
              </a:ext>
            </a:extLst>
          </p:cNvPr>
          <p:cNvSpPr txBox="1"/>
          <p:nvPr/>
        </p:nvSpPr>
        <p:spPr>
          <a:xfrm>
            <a:off x="8435397" y="4838040"/>
            <a:ext cx="123623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Data cache</a:t>
            </a:r>
          </a:p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----------------</a:t>
            </a:r>
          </a:p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Plan cache</a:t>
            </a:r>
          </a:p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----------------</a:t>
            </a:r>
          </a:p>
          <a:p>
            <a:pPr algn="ctr" defTabSz="914377"/>
            <a:r>
              <a:rPr lang="en-US" sz="1400" kern="0" dirty="0">
                <a:solidFill>
                  <a:schemeClr val="bg1"/>
                </a:solidFill>
              </a:rPr>
              <a:t>Other caches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8302D5-2D13-4568-ADDD-2989176A0615}"/>
              </a:ext>
            </a:extLst>
          </p:cNvPr>
          <p:cNvSpPr/>
          <p:nvPr/>
        </p:nvSpPr>
        <p:spPr>
          <a:xfrm>
            <a:off x="617921" y="747367"/>
            <a:ext cx="1015415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http://blogs.msdn.com/b/sqlosteam/archive/2012/07/12/memory-manager-configuration-changes-in-sql-server-2012.aspx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1367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F0BCE-5C5D-4562-8414-AB64A8230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0" y="156238"/>
            <a:ext cx="11122454" cy="666722"/>
          </a:xfrm>
        </p:spPr>
        <p:txBody>
          <a:bodyPr>
            <a:normAutofit/>
          </a:bodyPr>
          <a:lstStyle/>
          <a:p>
            <a:r>
              <a:rPr lang="en-US" sz="2800" dirty="0" err="1"/>
              <a:t>Entendendo</a:t>
            </a:r>
            <a:r>
              <a:rPr lang="en-US" sz="2800" dirty="0"/>
              <a:t> </a:t>
            </a:r>
            <a:r>
              <a:rPr lang="en-US" sz="2800" dirty="0" err="1"/>
              <a:t>uso</a:t>
            </a:r>
            <a:r>
              <a:rPr lang="en-US" sz="2800" dirty="0"/>
              <a:t> de </a:t>
            </a:r>
            <a:r>
              <a:rPr lang="en-US" sz="2800" dirty="0" err="1"/>
              <a:t>memória</a:t>
            </a:r>
            <a:r>
              <a:rPr lang="en-US" sz="2800" dirty="0"/>
              <a:t> no SQL via </a:t>
            </a:r>
            <a:r>
              <a:rPr lang="en-US" sz="2800" dirty="0" err="1"/>
              <a:t>algumas</a:t>
            </a:r>
            <a:r>
              <a:rPr lang="en-US" sz="2800" dirty="0"/>
              <a:t> DMV/DMOs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D0FCA-E112-4F40-AB07-BB0A24938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85" y="822960"/>
            <a:ext cx="9581788" cy="586542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400" dirty="0" err="1"/>
              <a:t>sys.dm_os_process_memory</a:t>
            </a:r>
            <a:endParaRPr lang="pt-BR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sys.dm_os_memory_clerks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fr-FR" sz="2400" dirty="0" err="1"/>
              <a:t>sys.dm_os_buffer_descriptors</a:t>
            </a:r>
            <a:endParaRPr lang="fr-FR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sys.dm_os_ring_buffers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Outras</a:t>
            </a:r>
            <a:r>
              <a:rPr lang="en-US" sz="2400" dirty="0"/>
              <a:t> DMVs </a:t>
            </a:r>
            <a:r>
              <a:rPr lang="en-US" sz="2400" dirty="0" err="1"/>
              <a:t>interessantes</a:t>
            </a:r>
            <a:r>
              <a:rPr lang="en-US" sz="2400" dirty="0"/>
              <a:t>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200" dirty="0" err="1"/>
              <a:t>sys.dm_os_memory_cache_clock_hands</a:t>
            </a:r>
            <a:endParaRPr lang="en-US" sz="2200" dirty="0"/>
          </a:p>
          <a:p>
            <a:pPr marL="857250" lvl="1" indent="-457200">
              <a:buFont typeface="+mj-lt"/>
              <a:buAutoNum type="arabicPeriod"/>
            </a:pPr>
            <a:r>
              <a:rPr lang="en-US" sz="2200" dirty="0" err="1"/>
              <a:t>sys.dm_os_memory_brokers</a:t>
            </a:r>
            <a:endParaRPr lang="en-US" sz="2200" dirty="0"/>
          </a:p>
          <a:p>
            <a:pPr marL="857250" lvl="1" indent="-457200">
              <a:buFont typeface="+mj-lt"/>
              <a:buAutoNum type="arabicPeriod"/>
            </a:pPr>
            <a:r>
              <a:rPr lang="en-US" sz="2200" dirty="0" err="1"/>
              <a:t>sys.dm_os_memory_cache_hash_tables</a:t>
            </a:r>
            <a:endParaRPr lang="en-US" sz="2200" dirty="0"/>
          </a:p>
          <a:p>
            <a:pPr marL="857250" lvl="1" indent="-457200">
              <a:buFont typeface="+mj-lt"/>
              <a:buAutoNum type="arabicPeriod"/>
            </a:pPr>
            <a:r>
              <a:rPr lang="en-US" sz="2200" dirty="0" err="1"/>
              <a:t>sys.dm_os_memory_cache_entries</a:t>
            </a:r>
            <a:endParaRPr lang="en-US" sz="2200" dirty="0"/>
          </a:p>
          <a:p>
            <a:pPr marL="857250" lvl="1" indent="-457200">
              <a:buFont typeface="+mj-lt"/>
              <a:buAutoNum type="arabicPeriod"/>
            </a:pPr>
            <a:r>
              <a:rPr lang="en-US" sz="2200" dirty="0" err="1"/>
              <a:t>sys.dm_os_memory_cache_counters</a:t>
            </a:r>
            <a:endParaRPr lang="en-US" sz="2200" dirty="0"/>
          </a:p>
          <a:p>
            <a:pPr marL="857250" lvl="1" indent="-457200">
              <a:buFont typeface="+mj-lt"/>
              <a:buAutoNum type="arabicPeriod"/>
            </a:pPr>
            <a:r>
              <a:rPr lang="en-US" sz="2200" dirty="0" err="1"/>
              <a:t>sys.dm_os_memory_pools</a:t>
            </a:r>
            <a:endParaRPr lang="en-US" sz="2200" dirty="0"/>
          </a:p>
          <a:p>
            <a:pPr marL="857250" lvl="1" indent="-457200">
              <a:buFont typeface="+mj-lt"/>
              <a:buAutoNum type="arabicPeriod"/>
            </a:pPr>
            <a:r>
              <a:rPr lang="en-US" sz="2200" dirty="0" err="1"/>
              <a:t>sys.dm_os_memory_objects</a:t>
            </a:r>
            <a:endParaRPr lang="en-US" sz="2200" dirty="0"/>
          </a:p>
          <a:p>
            <a:pPr marL="857250" lvl="1" indent="-457200">
              <a:buFont typeface="+mj-lt"/>
              <a:buAutoNum type="arabicPeriod"/>
            </a:pPr>
            <a:r>
              <a:rPr lang="pt-BR" sz="2200" dirty="0" err="1"/>
              <a:t>sys.dm_os_virtual_address_dump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400" strike="sngStrike" dirty="0" err="1"/>
              <a:t>sys.dm_exec_query_memory_grants</a:t>
            </a:r>
            <a:endParaRPr lang="en-US" sz="2400" strike="sngStrike" dirty="0"/>
          </a:p>
          <a:p>
            <a:pPr marL="457200" indent="-457200">
              <a:buFont typeface="+mj-lt"/>
              <a:buAutoNum type="arabicPeriod"/>
            </a:pPr>
            <a:r>
              <a:rPr lang="en-US" sz="2400" strike="sngStrike" dirty="0" err="1"/>
              <a:t>sys.dm_exec_query_resource_semaphores</a:t>
            </a:r>
            <a:endParaRPr lang="en-US" sz="2400" strike="sngStrike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sys.dm_exec_cached_plans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2698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0D14-A8BF-4B1F-8AAD-A5B0B304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862847" cy="1320800"/>
          </a:xfrm>
        </p:spPr>
        <p:txBody>
          <a:bodyPr/>
          <a:lstStyle/>
          <a:p>
            <a:r>
              <a:rPr lang="en-US" dirty="0"/>
              <a:t>Memory clerks – </a:t>
            </a:r>
            <a:r>
              <a:rPr lang="pt-BR" dirty="0" err="1"/>
              <a:t>sys.dm_os_process_memory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B0C34-A9BC-4438-9B8C-2C1CFC85C7D1}"/>
              </a:ext>
            </a:extLst>
          </p:cNvPr>
          <p:cNvSpPr txBox="1">
            <a:spLocks/>
          </p:cNvSpPr>
          <p:nvPr/>
        </p:nvSpPr>
        <p:spPr>
          <a:xfrm>
            <a:off x="3582783" y="2816796"/>
            <a:ext cx="3491509" cy="122440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  <a:scene3d>
              <a:camera prst="orthographicFront"/>
              <a:lightRig rig="flat" dir="t"/>
            </a:scene3d>
            <a:sp3d extrusionH="88900" contourW="2540">
              <a:contourClr>
                <a:srgbClr val="F4A234"/>
              </a:contourClr>
            </a:sp3d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24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20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6559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0D14-A8BF-4B1F-8AAD-A5B0B304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862847" cy="1320800"/>
          </a:xfrm>
        </p:spPr>
        <p:txBody>
          <a:bodyPr/>
          <a:lstStyle/>
          <a:p>
            <a:r>
              <a:rPr lang="en-US" dirty="0"/>
              <a:t>Memory - </a:t>
            </a:r>
            <a:r>
              <a:rPr lang="pt-BR" dirty="0"/>
              <a:t>Troubleshooting </a:t>
            </a:r>
            <a:r>
              <a:rPr lang="pt-BR" dirty="0" err="1"/>
              <a:t>memory</a:t>
            </a:r>
            <a:r>
              <a:rPr lang="pt-BR" dirty="0"/>
              <a:t> </a:t>
            </a:r>
            <a:r>
              <a:rPr lang="pt-BR" dirty="0" err="1"/>
              <a:t>issues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2B0C34-A9BC-4438-9B8C-2C1CFC85C7D1}"/>
              </a:ext>
            </a:extLst>
          </p:cNvPr>
          <p:cNvSpPr txBox="1">
            <a:spLocks/>
          </p:cNvSpPr>
          <p:nvPr/>
        </p:nvSpPr>
        <p:spPr>
          <a:xfrm>
            <a:off x="3582783" y="2816796"/>
            <a:ext cx="3491509" cy="122440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  <a:scene3d>
              <a:camera prst="orthographicFront"/>
              <a:lightRig rig="flat" dir="t"/>
            </a:scene3d>
            <a:sp3d extrusionH="88900" contourW="2540">
              <a:contourClr>
                <a:srgbClr val="F4A234"/>
              </a:contourClr>
            </a:sp3d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24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20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2461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0D14-A8BF-4B1F-8AAD-A5B0B3040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302408" cy="1320800"/>
          </a:xfrm>
        </p:spPr>
        <p:txBody>
          <a:bodyPr/>
          <a:lstStyle/>
          <a:p>
            <a:r>
              <a:rPr lang="en-US" dirty="0"/>
              <a:t>Memory clerks – </a:t>
            </a:r>
            <a:r>
              <a:rPr lang="en-US" dirty="0" err="1"/>
              <a:t>sys.dm_os_memory_clerks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0077C0C-2AF4-45EC-AF0C-973DB2EBA0CE}"/>
              </a:ext>
            </a:extLst>
          </p:cNvPr>
          <p:cNvSpPr txBox="1">
            <a:spLocks/>
          </p:cNvSpPr>
          <p:nvPr/>
        </p:nvSpPr>
        <p:spPr>
          <a:xfrm>
            <a:off x="3582783" y="2816796"/>
            <a:ext cx="3491509" cy="122440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  <a:scene3d>
              <a:camera prst="orthographicFront"/>
              <a:lightRig rig="flat" dir="t"/>
            </a:scene3d>
            <a:sp3d extrusionH="88900" contourW="2540">
              <a:contourClr>
                <a:srgbClr val="F4A234"/>
              </a:contourClr>
            </a:sp3d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24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20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276479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3646-E25F-4026-95C5-A29DBC0E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42241"/>
            <a:ext cx="8596668" cy="70103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EC642-4BD3-490F-804A-90876E765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34720"/>
            <a:ext cx="8596668" cy="5547361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Quem</a:t>
            </a:r>
            <a:r>
              <a:rPr lang="en-US" sz="2400" dirty="0"/>
              <a:t> </a:t>
            </a:r>
            <a:r>
              <a:rPr lang="en-US" sz="2400" dirty="0" err="1"/>
              <a:t>precisa</a:t>
            </a:r>
            <a:r>
              <a:rPr lang="en-US" sz="2400" dirty="0"/>
              <a:t> de </a:t>
            </a:r>
            <a:r>
              <a:rPr lang="en-US" sz="2400" dirty="0" err="1"/>
              <a:t>memória</a:t>
            </a:r>
            <a:r>
              <a:rPr lang="en-US" sz="2400" dirty="0"/>
              <a:t>? </a:t>
            </a:r>
            <a:r>
              <a:rPr lang="en-US" sz="2400" dirty="0" err="1"/>
              <a:t>Porque</a:t>
            </a:r>
            <a:r>
              <a:rPr lang="en-US" sz="2400" dirty="0"/>
              <a:t> </a:t>
            </a:r>
            <a:r>
              <a:rPr lang="en-US" sz="2400" dirty="0" err="1"/>
              <a:t>ela</a:t>
            </a:r>
            <a:r>
              <a:rPr lang="en-US" sz="2400" dirty="0"/>
              <a:t> é </a:t>
            </a:r>
            <a:r>
              <a:rPr lang="en-US" sz="2400" dirty="0" err="1"/>
              <a:t>tão</a:t>
            </a:r>
            <a:r>
              <a:rPr lang="en-US" sz="2400" dirty="0"/>
              <a:t> </a:t>
            </a:r>
            <a:r>
              <a:rPr lang="en-US" sz="2400" dirty="0" err="1"/>
              <a:t>importante</a:t>
            </a:r>
            <a:r>
              <a:rPr lang="en-US" sz="2400" dirty="0"/>
              <a:t>?</a:t>
            </a:r>
          </a:p>
          <a:p>
            <a:r>
              <a:rPr lang="en-US" sz="2400" dirty="0"/>
              <a:t>Overview </a:t>
            </a:r>
            <a:r>
              <a:rPr lang="en-US" sz="2400" dirty="0" err="1"/>
              <a:t>memória</a:t>
            </a:r>
            <a:r>
              <a:rPr lang="en-US" sz="2400" dirty="0"/>
              <a:t> no SQL</a:t>
            </a:r>
          </a:p>
          <a:p>
            <a:r>
              <a:rPr lang="en-US" sz="2400" dirty="0" err="1"/>
              <a:t>Mudanças</a:t>
            </a:r>
            <a:r>
              <a:rPr lang="en-US" sz="2400" dirty="0"/>
              <a:t> no SQL2012</a:t>
            </a:r>
          </a:p>
          <a:p>
            <a:r>
              <a:rPr lang="en-US" sz="2400" dirty="0"/>
              <a:t>DMVs</a:t>
            </a:r>
          </a:p>
          <a:p>
            <a:r>
              <a:rPr lang="pt-BR" sz="2400" dirty="0" err="1"/>
              <a:t>sys.dm_os_process_memory</a:t>
            </a:r>
            <a:endParaRPr lang="pt-BR" sz="2400" dirty="0"/>
          </a:p>
          <a:p>
            <a:r>
              <a:rPr lang="en-US" sz="2400" dirty="0" err="1"/>
              <a:t>sys.dm_os_memory_clerks</a:t>
            </a:r>
            <a:endParaRPr lang="en-US" sz="2400" dirty="0"/>
          </a:p>
          <a:p>
            <a:r>
              <a:rPr lang="en-US" sz="2400" dirty="0"/>
              <a:t>Troubleshooting memory issues</a:t>
            </a:r>
          </a:p>
          <a:p>
            <a:r>
              <a:rPr lang="en-US" sz="2400" dirty="0"/>
              <a:t>Memory clerks</a:t>
            </a:r>
          </a:p>
          <a:p>
            <a:pPr lvl="1"/>
            <a:r>
              <a:rPr lang="en-US" sz="2000" dirty="0"/>
              <a:t>Data cache buffer Pool</a:t>
            </a:r>
          </a:p>
          <a:p>
            <a:pPr lvl="1"/>
            <a:r>
              <a:rPr lang="en-US" sz="2000" dirty="0" err="1"/>
              <a:t>LockManager</a:t>
            </a:r>
            <a:endParaRPr lang="en-US" sz="2000" dirty="0"/>
          </a:p>
          <a:p>
            <a:pPr lvl="1"/>
            <a:r>
              <a:rPr lang="en-US" sz="2000" dirty="0" err="1"/>
              <a:t>CachePlan</a:t>
            </a:r>
            <a:endParaRPr lang="en-US" sz="2000" dirty="0"/>
          </a:p>
          <a:p>
            <a:r>
              <a:rPr lang="en-US" sz="2400" dirty="0"/>
              <a:t>Lazywriter e Checkpoint</a:t>
            </a:r>
          </a:p>
        </p:txBody>
      </p:sp>
    </p:spTree>
    <p:extLst>
      <p:ext uri="{BB962C8B-B14F-4D97-AF65-F5344CB8AC3E}">
        <p14:creationId xmlns:p14="http://schemas.microsoft.com/office/powerpoint/2010/main" val="257812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0D14-A8BF-4B1F-8AAD-A5B0B304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clerks – Data cache buffer Pool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CC8D2-B777-48CF-B739-B62B3F67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5238" l="6522" r="93478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6932" y="2107431"/>
            <a:ext cx="1111416" cy="1268464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0077C0C-2AF4-45EC-AF0C-973DB2EBA0CE}"/>
              </a:ext>
            </a:extLst>
          </p:cNvPr>
          <p:cNvSpPr txBox="1">
            <a:spLocks/>
          </p:cNvSpPr>
          <p:nvPr/>
        </p:nvSpPr>
        <p:spPr>
          <a:xfrm>
            <a:off x="3539327" y="3275368"/>
            <a:ext cx="3491509" cy="122440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  <a:scene3d>
              <a:camera prst="orthographicFront"/>
              <a:lightRig rig="flat" dir="t"/>
            </a:scene3d>
            <a:sp3d extrusionH="88900" contourW="2540">
              <a:contourClr>
                <a:srgbClr val="F4A234"/>
              </a:contourClr>
            </a:sp3d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24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20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75047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0D14-A8BF-4B1F-8AAD-A5B0B304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clerks – </a:t>
            </a:r>
            <a:r>
              <a:rPr lang="en-US" dirty="0" err="1"/>
              <a:t>LockManager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89A8E-6191-46C1-A971-DDF7EBFA8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3846" l="9524" r="99206">
                        <a14:foregroundMark x1="53175" y1="35385" x2="53175" y2="35385"/>
                        <a14:foregroundMark x1="73016" y1="33846" x2="73016" y2="3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85006" y="2190750"/>
            <a:ext cx="1200150" cy="1238250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E15291A-5E76-4938-88F9-00F068AB9FF4}"/>
              </a:ext>
            </a:extLst>
          </p:cNvPr>
          <p:cNvSpPr txBox="1">
            <a:spLocks/>
          </p:cNvSpPr>
          <p:nvPr/>
        </p:nvSpPr>
        <p:spPr>
          <a:xfrm>
            <a:off x="3539327" y="3275368"/>
            <a:ext cx="3491509" cy="122440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  <a:scene3d>
              <a:camera prst="orthographicFront"/>
              <a:lightRig rig="flat" dir="t"/>
            </a:scene3d>
            <a:sp3d extrusionH="88900" contourW="2540">
              <a:contourClr>
                <a:srgbClr val="F4A234"/>
              </a:contourClr>
            </a:sp3d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24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20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41877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0D14-A8BF-4B1F-8AAD-A5B0B304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clerks – </a:t>
            </a:r>
            <a:r>
              <a:rPr lang="en-US" dirty="0" err="1"/>
              <a:t>CachePlan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956B9-D2CE-4DE7-858B-98428F9FFF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62" b="94444" l="8257" r="94495">
                        <a14:foregroundMark x1="38532" y1="45238" x2="38532" y2="45238"/>
                        <a14:foregroundMark x1="38532" y1="52381" x2="38532" y2="5238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5968" y="2326198"/>
            <a:ext cx="1038225" cy="120015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E3E95BD-2FD2-4E7B-8AE6-C6671DD17223}"/>
              </a:ext>
            </a:extLst>
          </p:cNvPr>
          <p:cNvSpPr txBox="1">
            <a:spLocks/>
          </p:cNvSpPr>
          <p:nvPr/>
        </p:nvSpPr>
        <p:spPr>
          <a:xfrm>
            <a:off x="3539327" y="3275368"/>
            <a:ext cx="3491509" cy="122440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  <a:scene3d>
              <a:camera prst="orthographicFront"/>
              <a:lightRig rig="flat" dir="t"/>
            </a:scene3d>
            <a:sp3d extrusionH="88900" contourW="2540">
              <a:contourClr>
                <a:srgbClr val="F4A234"/>
              </a:contourClr>
            </a:sp3d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24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20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825314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0D14-A8BF-4B1F-8AAD-A5B0B304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Memory clerks – Query Execution (QE) Reservations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F7370-59FE-4ACA-96C5-DF462F7E9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17" b="97710" l="6250" r="9017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78289" y="2181225"/>
            <a:ext cx="1066800" cy="1247775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FF96673-F0C7-4E98-A894-1A036317A546}"/>
              </a:ext>
            </a:extLst>
          </p:cNvPr>
          <p:cNvSpPr txBox="1">
            <a:spLocks/>
          </p:cNvSpPr>
          <p:nvPr/>
        </p:nvSpPr>
        <p:spPr>
          <a:xfrm>
            <a:off x="978640" y="3346319"/>
            <a:ext cx="7666098" cy="256286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  <a:scene3d>
              <a:camera prst="orthographicFront"/>
              <a:lightRig rig="flat" dir="t"/>
            </a:scene3d>
            <a:sp3d extrusionH="88900" contourW="2540">
              <a:contourClr>
                <a:srgbClr val="F4A234"/>
              </a:contourClr>
            </a:sp3d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24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20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dirty="0"/>
              <a:t>Próximo Módulo</a:t>
            </a:r>
          </a:p>
          <a:p>
            <a:pPr algn="ctr"/>
            <a:r>
              <a:rPr lang="pt-BR" sz="7200" dirty="0"/>
              <a:t>Memória Parte 2</a:t>
            </a:r>
          </a:p>
        </p:txBody>
      </p:sp>
    </p:spTree>
    <p:extLst>
      <p:ext uri="{BB962C8B-B14F-4D97-AF65-F5344CB8AC3E}">
        <p14:creationId xmlns:p14="http://schemas.microsoft.com/office/powerpoint/2010/main" val="168894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Lazywriter</a:t>
            </a:r>
            <a:r>
              <a:rPr lang="en-US" dirty="0"/>
              <a:t> e </a:t>
            </a:r>
            <a:r>
              <a:rPr lang="en-US" dirty="0" err="1"/>
              <a:t>CheckPoint</a:t>
            </a:r>
            <a:r>
              <a:rPr lang="en-US" dirty="0"/>
              <a:t> –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D2BD-685A-4ACD-8D59-164E440E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6349"/>
            <a:ext cx="9017272" cy="1553496"/>
          </a:xfrm>
        </p:spPr>
        <p:txBody>
          <a:bodyPr>
            <a:normAutofit/>
          </a:bodyPr>
          <a:lstStyle/>
          <a:p>
            <a:r>
              <a:rPr lang="pt-BR" sz="2000" dirty="0"/>
              <a:t>Pra começar, vamos analisar a seguinte frase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5689BD-AB32-4552-9DEF-02C70F7A8921}"/>
              </a:ext>
            </a:extLst>
          </p:cNvPr>
          <p:cNvSpPr/>
          <p:nvPr/>
        </p:nvSpPr>
        <p:spPr>
          <a:xfrm>
            <a:off x="677334" y="1985738"/>
            <a:ext cx="86731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i="1" dirty="0"/>
              <a:t>“No SQL Server os dados são escritos em memória e depois persistidos em disco.”</a:t>
            </a:r>
            <a:endParaRPr lang="pt-BR" sz="2400" i="1" dirty="0"/>
          </a:p>
        </p:txBody>
      </p:sp>
      <p:pic>
        <p:nvPicPr>
          <p:cNvPr id="1030" name="Picture 6" descr="barack obama wtf GIF">
            <a:extLst>
              <a:ext uri="{FF2B5EF4-FFF2-40B4-BE49-F238E27FC236}">
                <a16:creationId xmlns:a16="http://schemas.microsoft.com/office/drawing/2014/main" id="{D5ACDA5E-90F2-42D4-84AB-6571091D0A1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624" y="3193641"/>
            <a:ext cx="4572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97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290" y="91964"/>
            <a:ext cx="8596668" cy="1320800"/>
          </a:xfrm>
        </p:spPr>
        <p:txBody>
          <a:bodyPr/>
          <a:lstStyle/>
          <a:p>
            <a:r>
              <a:rPr lang="en-US" dirty="0" err="1"/>
              <a:t>Lazywriter</a:t>
            </a:r>
            <a:r>
              <a:rPr lang="en-US" dirty="0"/>
              <a:t> e </a:t>
            </a:r>
            <a:r>
              <a:rPr lang="en-US" dirty="0" err="1"/>
              <a:t>CheckPoint</a:t>
            </a:r>
            <a:r>
              <a:rPr lang="en-US" dirty="0"/>
              <a:t> –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5689BD-AB32-4552-9DEF-02C70F7A8921}"/>
              </a:ext>
            </a:extLst>
          </p:cNvPr>
          <p:cNvSpPr/>
          <p:nvPr/>
        </p:nvSpPr>
        <p:spPr>
          <a:xfrm>
            <a:off x="582290" y="737812"/>
            <a:ext cx="8673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i="1" dirty="0"/>
              <a:t>“No SQL Server os dados são escritos em memória e depois persistidos em disco.”</a:t>
            </a:r>
            <a:endParaRPr lang="pt-BR" sz="1600" i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869BA34-6F9F-489C-8501-D6E44D763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86349"/>
            <a:ext cx="6352731" cy="4503174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INSERT INTO Tabela VALUES(1) ou UPDATE Tabela SET Valor = 1</a:t>
            </a:r>
          </a:p>
          <a:p>
            <a:pPr lvl="1"/>
            <a:r>
              <a:rPr lang="pt-BR" sz="1800" dirty="0"/>
              <a:t>SQL insere o “log </a:t>
            </a:r>
            <a:r>
              <a:rPr lang="pt-BR" sz="1800" dirty="0" err="1"/>
              <a:t>record</a:t>
            </a:r>
            <a:r>
              <a:rPr lang="pt-BR" sz="1800" dirty="0"/>
              <a:t>” no “log buffer/log </a:t>
            </a:r>
            <a:r>
              <a:rPr lang="pt-BR" sz="1800" dirty="0" err="1"/>
              <a:t>block</a:t>
            </a:r>
            <a:r>
              <a:rPr lang="pt-BR" sz="1800" dirty="0"/>
              <a:t>” (memória) que será escrita no “log file” (.</a:t>
            </a:r>
            <a:r>
              <a:rPr lang="pt-BR" sz="1800" dirty="0" err="1"/>
              <a:t>ldf</a:t>
            </a:r>
            <a:r>
              <a:rPr lang="pt-BR" sz="1800" dirty="0"/>
              <a:t>) pelo “log </a:t>
            </a:r>
            <a:r>
              <a:rPr lang="pt-BR" sz="1800" dirty="0" err="1"/>
              <a:t>writer</a:t>
            </a:r>
            <a:r>
              <a:rPr lang="pt-BR" sz="1800" dirty="0"/>
              <a:t>” quando:</a:t>
            </a:r>
          </a:p>
          <a:p>
            <a:pPr marL="1200150" lvl="2" indent="-342900">
              <a:buFont typeface="+mj-lt"/>
              <a:buAutoNum type="arabicPeriod"/>
            </a:pPr>
            <a:r>
              <a:rPr lang="pt-BR" sz="1600" dirty="0"/>
              <a:t>Um </a:t>
            </a:r>
            <a:r>
              <a:rPr lang="pt-BR" sz="1600" dirty="0" err="1"/>
              <a:t>commit</a:t>
            </a:r>
            <a:r>
              <a:rPr lang="pt-BR" sz="1600" dirty="0"/>
              <a:t>/</a:t>
            </a:r>
            <a:r>
              <a:rPr lang="pt-BR" sz="1600" dirty="0" err="1"/>
              <a:t>rollback</a:t>
            </a:r>
            <a:r>
              <a:rPr lang="pt-BR" sz="1600" dirty="0"/>
              <a:t> for executado (se </a:t>
            </a:r>
            <a:r>
              <a:rPr lang="pt-BR" sz="1600" dirty="0" err="1"/>
              <a:t>delayed</a:t>
            </a:r>
            <a:r>
              <a:rPr lang="pt-BR" sz="1600" dirty="0"/>
              <a:t> </a:t>
            </a:r>
            <a:r>
              <a:rPr lang="pt-BR" sz="1600" dirty="0" err="1"/>
              <a:t>duratility</a:t>
            </a:r>
            <a:r>
              <a:rPr lang="pt-BR" sz="1600" dirty="0"/>
              <a:t> estiver desligado)</a:t>
            </a:r>
          </a:p>
          <a:p>
            <a:pPr marL="1200150" lvl="2" indent="-342900">
              <a:buFont typeface="+mj-lt"/>
              <a:buAutoNum type="arabicPeriod"/>
            </a:pPr>
            <a:r>
              <a:rPr lang="pt-BR" sz="1600" dirty="0"/>
              <a:t>O log buffer atingir um tamanho limite (60KB)</a:t>
            </a:r>
          </a:p>
          <a:p>
            <a:pPr marL="1200150" lvl="2" indent="-342900">
              <a:buFont typeface="+mj-lt"/>
              <a:buAutoNum type="arabicPeriod"/>
            </a:pPr>
            <a:r>
              <a:rPr lang="pt-BR" sz="1600" dirty="0"/>
              <a:t>Write-</a:t>
            </a:r>
            <a:r>
              <a:rPr lang="pt-BR" sz="1600" dirty="0" err="1"/>
              <a:t>ahead</a:t>
            </a:r>
            <a:r>
              <a:rPr lang="pt-BR" sz="1600" dirty="0"/>
              <a:t> log força a escrita de uma página no mesmo log buffer</a:t>
            </a:r>
          </a:p>
          <a:p>
            <a:pPr marL="1657350" lvl="3" indent="-342900">
              <a:buFont typeface="+mj-lt"/>
              <a:buAutoNum type="arabicPeriod"/>
            </a:pPr>
            <a:r>
              <a:rPr lang="pt-BR" sz="1400" dirty="0"/>
              <a:t>Log buffer contem “log </a:t>
            </a:r>
            <a:r>
              <a:rPr lang="pt-BR" sz="1400" dirty="0" err="1"/>
              <a:t>records</a:t>
            </a:r>
            <a:r>
              <a:rPr lang="pt-BR" sz="1400" dirty="0"/>
              <a:t>” de várias transações, se uma delas chamar um </a:t>
            </a:r>
            <a:r>
              <a:rPr lang="pt-BR" sz="1400" dirty="0" err="1"/>
              <a:t>commit</a:t>
            </a:r>
            <a:r>
              <a:rPr lang="pt-BR" sz="1400" dirty="0"/>
              <a:t>, todo os 60KB do “log buffer” serão persistidos.</a:t>
            </a:r>
          </a:p>
          <a:p>
            <a:pPr marL="400050"/>
            <a:r>
              <a:rPr lang="pt-BR" sz="2000" dirty="0"/>
              <a:t>Dados serão persistidos no data file (.</a:t>
            </a:r>
            <a:r>
              <a:rPr lang="pt-BR" sz="2000" dirty="0" err="1"/>
              <a:t>mdf</a:t>
            </a:r>
            <a:r>
              <a:rPr lang="pt-BR" sz="2000" dirty="0"/>
              <a:t>) apenas quando os processos de checkpoint (</a:t>
            </a:r>
            <a:r>
              <a:rPr lang="pt-BR" sz="2000" dirty="0" err="1"/>
              <a:t>most</a:t>
            </a:r>
            <a:r>
              <a:rPr lang="pt-BR" sz="2000" dirty="0"/>
              <a:t> </a:t>
            </a:r>
            <a:r>
              <a:rPr lang="pt-BR" sz="2000" dirty="0" err="1"/>
              <a:t>likely</a:t>
            </a:r>
            <a:r>
              <a:rPr lang="pt-BR" sz="2000" dirty="0"/>
              <a:t>), </a:t>
            </a:r>
            <a:r>
              <a:rPr lang="pt-BR" sz="2000" dirty="0" err="1"/>
              <a:t>lazywriter</a:t>
            </a:r>
            <a:r>
              <a:rPr lang="pt-BR" sz="2000" dirty="0"/>
              <a:t> ou </a:t>
            </a:r>
            <a:r>
              <a:rPr lang="pt-BR" sz="2000" dirty="0" err="1"/>
              <a:t>eager</a:t>
            </a:r>
            <a:r>
              <a:rPr lang="pt-BR" sz="2000" dirty="0"/>
              <a:t> </a:t>
            </a:r>
            <a:r>
              <a:rPr lang="pt-BR" sz="2000" dirty="0" err="1"/>
              <a:t>writing</a:t>
            </a:r>
            <a:r>
              <a:rPr lang="pt-BR" sz="2000" dirty="0"/>
              <a:t> rodarem.</a:t>
            </a:r>
          </a:p>
          <a:p>
            <a:pPr marL="57150" indent="0">
              <a:buNone/>
            </a:pPr>
            <a:endParaRPr lang="pt-BR" sz="2000" dirty="0"/>
          </a:p>
          <a:p>
            <a:pPr marL="800100" lvl="1" indent="-342900">
              <a:buFont typeface="+mj-lt"/>
              <a:buAutoNum type="arabicPeriod"/>
            </a:pPr>
            <a:endParaRPr lang="pt-BR" sz="1800" dirty="0"/>
          </a:p>
        </p:txBody>
      </p:sp>
      <p:pic>
        <p:nvPicPr>
          <p:cNvPr id="3074" name="Picture 2" descr="Confused Math GIF - Confused Math WHAT GIFs">
            <a:extLst>
              <a:ext uri="{FF2B5EF4-FFF2-40B4-BE49-F238E27FC236}">
                <a16:creationId xmlns:a16="http://schemas.microsoft.com/office/drawing/2014/main" id="{1185418E-ACBF-466B-9E71-2FC539A802D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838" y="3637936"/>
            <a:ext cx="4713426" cy="299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673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1729"/>
            <a:ext cx="8596668" cy="1320800"/>
          </a:xfrm>
        </p:spPr>
        <p:txBody>
          <a:bodyPr/>
          <a:lstStyle/>
          <a:p>
            <a:r>
              <a:rPr lang="en-US" dirty="0" err="1"/>
              <a:t>Lazywriter</a:t>
            </a:r>
            <a:r>
              <a:rPr lang="en-US" dirty="0"/>
              <a:t> e </a:t>
            </a:r>
            <a:r>
              <a:rPr lang="en-US" dirty="0" err="1"/>
              <a:t>CheckPoint</a:t>
            </a:r>
            <a:r>
              <a:rPr lang="en-US" dirty="0"/>
              <a:t> –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D2BD-685A-4ACD-8D59-164E440E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53729"/>
            <a:ext cx="9017272" cy="5712541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Objetivo do Lazy Writer é garantir que teremos páginas de memória livres (</a:t>
            </a:r>
            <a:r>
              <a:rPr lang="pt-BR" sz="2000" dirty="0" err="1"/>
              <a:t>free</a:t>
            </a:r>
            <a:r>
              <a:rPr lang="pt-BR" sz="2000" dirty="0"/>
              <a:t> </a:t>
            </a:r>
            <a:r>
              <a:rPr lang="pt-BR" sz="2000" dirty="0" err="1"/>
              <a:t>list</a:t>
            </a:r>
            <a:r>
              <a:rPr lang="pt-BR" sz="2000" dirty="0"/>
              <a:t>) no buffer pool</a:t>
            </a:r>
          </a:p>
          <a:p>
            <a:pPr lvl="1"/>
            <a:r>
              <a:rPr lang="pt-BR" sz="1800" dirty="0"/>
              <a:t>Lazywriter pode fazer flush de páginas sujas caso seja necessário</a:t>
            </a:r>
          </a:p>
          <a:p>
            <a:pPr lvl="1"/>
            <a:r>
              <a:rPr lang="pt-BR" sz="1800" dirty="0"/>
              <a:t>Utiliza um threshold interno para saber se a “</a:t>
            </a:r>
            <a:r>
              <a:rPr lang="pt-BR" sz="1800" dirty="0" err="1"/>
              <a:t>free</a:t>
            </a:r>
            <a:r>
              <a:rPr lang="pt-BR" sz="1800" dirty="0"/>
              <a:t> </a:t>
            </a:r>
            <a:r>
              <a:rPr lang="pt-BR" sz="1800" dirty="0" err="1"/>
              <a:t>list</a:t>
            </a:r>
            <a:r>
              <a:rPr lang="pt-BR" sz="1800" dirty="0"/>
              <a:t>” esta ok ou se ele precisa trabalhar</a:t>
            </a:r>
          </a:p>
          <a:p>
            <a:pPr lvl="1"/>
            <a:r>
              <a:rPr lang="pt-BR" sz="1800" dirty="0"/>
              <a:t>Processo relativamente simples (se comparado ao checkpoint)</a:t>
            </a:r>
          </a:p>
          <a:p>
            <a:r>
              <a:rPr lang="pt-BR" sz="2000" dirty="0"/>
              <a:t>Checkpoint – Escreve “buffer pool </a:t>
            </a:r>
            <a:r>
              <a:rPr lang="pt-BR" sz="2000" dirty="0" err="1"/>
              <a:t>dirty</a:t>
            </a:r>
            <a:r>
              <a:rPr lang="pt-BR" sz="2000" dirty="0"/>
              <a:t> </a:t>
            </a:r>
            <a:r>
              <a:rPr lang="pt-BR" sz="2000" dirty="0" err="1"/>
              <a:t>pages</a:t>
            </a:r>
            <a:r>
              <a:rPr lang="pt-BR" sz="2000" dirty="0"/>
              <a:t>” e “log buffer” em disco (</a:t>
            </a:r>
            <a:r>
              <a:rPr lang="pt-BR" sz="2000" dirty="0" err="1"/>
              <a:t>mdf</a:t>
            </a:r>
            <a:r>
              <a:rPr lang="pt-BR" sz="2000" dirty="0"/>
              <a:t> e </a:t>
            </a:r>
            <a:r>
              <a:rPr lang="pt-BR" sz="2000" dirty="0" err="1"/>
              <a:t>ldf</a:t>
            </a:r>
            <a:r>
              <a:rPr lang="pt-BR" sz="2000" dirty="0"/>
              <a:t>)</a:t>
            </a:r>
          </a:p>
          <a:p>
            <a:pPr lvl="1"/>
            <a:r>
              <a:rPr lang="pt-BR" sz="1800" dirty="0"/>
              <a:t>Ajuda a reduzir o “</a:t>
            </a:r>
            <a:r>
              <a:rPr lang="pt-BR" sz="1800" dirty="0" err="1"/>
              <a:t>recovery</a:t>
            </a:r>
            <a:r>
              <a:rPr lang="pt-BR" sz="1800" dirty="0"/>
              <a:t> time” no caso de um </a:t>
            </a:r>
            <a:r>
              <a:rPr lang="pt-BR" sz="1800" dirty="0" err="1"/>
              <a:t>shuthdown</a:t>
            </a:r>
            <a:r>
              <a:rPr lang="pt-BR" sz="1800" dirty="0"/>
              <a:t> inesperado</a:t>
            </a:r>
          </a:p>
          <a:p>
            <a:pPr lvl="1"/>
            <a:r>
              <a:rPr lang="pt-BR" sz="1800" dirty="0"/>
              <a:t>Processo pode ser BEM complicado e confuso porque mudou bastante ao longo das versões do SQL</a:t>
            </a:r>
          </a:p>
          <a:p>
            <a:pPr lvl="1"/>
            <a:r>
              <a:rPr lang="pt-BR" sz="1800" dirty="0"/>
              <a:t>Vários “tipos” de checkpoint: </a:t>
            </a:r>
            <a:r>
              <a:rPr lang="pt-BR" sz="1800" dirty="0" err="1"/>
              <a:t>Automatic</a:t>
            </a:r>
            <a:r>
              <a:rPr lang="pt-BR" sz="1800" dirty="0"/>
              <a:t> (</a:t>
            </a:r>
            <a:r>
              <a:rPr lang="pt-BR" sz="1800" dirty="0" err="1"/>
              <a:t>recovery</a:t>
            </a:r>
            <a:r>
              <a:rPr lang="pt-BR" sz="1800" dirty="0"/>
              <a:t> </a:t>
            </a:r>
            <a:r>
              <a:rPr lang="pt-BR" sz="1800" dirty="0" err="1"/>
              <a:t>interval</a:t>
            </a:r>
            <a:r>
              <a:rPr lang="pt-BR" sz="1800" dirty="0"/>
              <a:t> ou tamanho do log(70%  quando </a:t>
            </a:r>
            <a:r>
              <a:rPr lang="pt-BR" sz="1800" dirty="0" err="1"/>
              <a:t>recovery</a:t>
            </a:r>
            <a:r>
              <a:rPr lang="pt-BR" sz="1800" dirty="0"/>
              <a:t> </a:t>
            </a:r>
            <a:r>
              <a:rPr lang="pt-BR" sz="1800" dirty="0" err="1"/>
              <a:t>model</a:t>
            </a:r>
            <a:r>
              <a:rPr lang="pt-BR" sz="1800" dirty="0"/>
              <a:t> </a:t>
            </a:r>
            <a:r>
              <a:rPr lang="pt-BR" sz="1800" dirty="0" err="1"/>
              <a:t>simple</a:t>
            </a:r>
            <a:r>
              <a:rPr lang="pt-BR" sz="1800" dirty="0"/>
              <a:t>)), </a:t>
            </a:r>
            <a:r>
              <a:rPr lang="pt-BR" sz="1800" dirty="0" err="1"/>
              <a:t>Indirect</a:t>
            </a:r>
            <a:r>
              <a:rPr lang="pt-BR" sz="1800" dirty="0"/>
              <a:t> (</a:t>
            </a:r>
            <a:r>
              <a:rPr lang="pt-BR" sz="1800" dirty="0" err="1"/>
              <a:t>target</a:t>
            </a:r>
            <a:r>
              <a:rPr lang="pt-BR" sz="1800" dirty="0"/>
              <a:t> </a:t>
            </a:r>
            <a:r>
              <a:rPr lang="pt-BR" sz="1800" dirty="0" err="1"/>
              <a:t>recovery</a:t>
            </a:r>
            <a:r>
              <a:rPr lang="pt-BR" sz="1800" dirty="0"/>
              <a:t> time), Manual e </a:t>
            </a:r>
            <a:r>
              <a:rPr lang="pt-BR" sz="1800" dirty="0" err="1"/>
              <a:t>Internal</a:t>
            </a:r>
            <a:r>
              <a:rPr lang="pt-BR" sz="1800" dirty="0"/>
              <a:t> (backups e snapshots)</a:t>
            </a:r>
          </a:p>
          <a:p>
            <a:pPr lvl="2"/>
            <a:r>
              <a:rPr lang="pt-BR" sz="1600" dirty="0"/>
              <a:t>No SQL 2005/2008/2008R2 – </a:t>
            </a:r>
            <a:r>
              <a:rPr lang="pt-BR" sz="1600" dirty="0" err="1"/>
              <a:t>Automatic</a:t>
            </a:r>
            <a:r>
              <a:rPr lang="pt-BR" sz="1600" dirty="0"/>
              <a:t> </a:t>
            </a:r>
            <a:r>
              <a:rPr lang="pt-BR" sz="1600" dirty="0" err="1"/>
              <a:t>CheckPoint</a:t>
            </a:r>
            <a:endParaRPr lang="pt-BR" sz="1600" dirty="0"/>
          </a:p>
          <a:p>
            <a:pPr lvl="2"/>
            <a:r>
              <a:rPr lang="pt-BR" sz="1600" dirty="0"/>
              <a:t>No SQL2012 – </a:t>
            </a:r>
            <a:r>
              <a:rPr lang="pt-BR" sz="1600" dirty="0" err="1"/>
              <a:t>Indirect</a:t>
            </a:r>
            <a:r>
              <a:rPr lang="pt-BR" sz="1600" dirty="0"/>
              <a:t> checkpoint foi adicionado</a:t>
            </a:r>
          </a:p>
          <a:p>
            <a:pPr lvl="2"/>
            <a:r>
              <a:rPr lang="pt-BR" sz="1600" dirty="0"/>
              <a:t>No SQL2016+ - </a:t>
            </a:r>
            <a:r>
              <a:rPr lang="pt-BR" sz="1600" dirty="0" err="1"/>
              <a:t>Model</a:t>
            </a:r>
            <a:r>
              <a:rPr lang="pt-BR" sz="1600" dirty="0"/>
              <a:t> tem </a:t>
            </a:r>
            <a:r>
              <a:rPr lang="pt-BR" sz="1600" dirty="0" err="1"/>
              <a:t>Indirect</a:t>
            </a:r>
            <a:r>
              <a:rPr lang="pt-BR" sz="1600" dirty="0"/>
              <a:t> ligado e valor default é de 1 minuto</a:t>
            </a:r>
          </a:p>
        </p:txBody>
      </p:sp>
    </p:spTree>
    <p:extLst>
      <p:ext uri="{BB962C8B-B14F-4D97-AF65-F5344CB8AC3E}">
        <p14:creationId xmlns:p14="http://schemas.microsoft.com/office/powerpoint/2010/main" val="14916156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1729"/>
            <a:ext cx="8596668" cy="1320800"/>
          </a:xfrm>
        </p:spPr>
        <p:txBody>
          <a:bodyPr/>
          <a:lstStyle/>
          <a:p>
            <a:r>
              <a:rPr lang="en-US" dirty="0" err="1"/>
              <a:t>Lazywriter</a:t>
            </a:r>
            <a:r>
              <a:rPr lang="en-US" dirty="0"/>
              <a:t> e </a:t>
            </a:r>
            <a:r>
              <a:rPr lang="en-US" dirty="0" err="1"/>
              <a:t>CheckPoint</a:t>
            </a:r>
            <a:r>
              <a:rPr lang="en-US" dirty="0"/>
              <a:t> –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D2BD-685A-4ACD-8D59-164E440E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63561"/>
            <a:ext cx="9017272" cy="5702709"/>
          </a:xfrm>
        </p:spPr>
        <p:txBody>
          <a:bodyPr>
            <a:normAutofit fontScale="92500" lnSpcReduction="10000"/>
          </a:bodyPr>
          <a:lstStyle/>
          <a:p>
            <a:r>
              <a:rPr lang="pt-BR" sz="2000" dirty="0"/>
              <a:t>Ambientes com muita memória (2+TB) podem sofrer com a performance do checkpoint(</a:t>
            </a:r>
            <a:r>
              <a:rPr lang="pt-BR" sz="2000" dirty="0" err="1"/>
              <a:t>FlushCache</a:t>
            </a:r>
            <a:r>
              <a:rPr lang="pt-BR" sz="2000" dirty="0"/>
              <a:t>) porque ele vai varrer o BP procurando as “</a:t>
            </a:r>
            <a:r>
              <a:rPr lang="pt-BR" sz="2000" dirty="0" err="1"/>
              <a:t>dirty</a:t>
            </a:r>
            <a:r>
              <a:rPr lang="pt-BR" sz="2000" dirty="0"/>
              <a:t> </a:t>
            </a:r>
            <a:r>
              <a:rPr lang="pt-BR" sz="2000" dirty="0" err="1"/>
              <a:t>pages</a:t>
            </a:r>
            <a:r>
              <a:rPr lang="pt-BR" sz="2000" dirty="0"/>
              <a:t>” (</a:t>
            </a:r>
            <a:r>
              <a:rPr lang="pt-BR" sz="2000" dirty="0" err="1"/>
              <a:t>wait</a:t>
            </a:r>
            <a:r>
              <a:rPr lang="pt-BR" sz="2000" dirty="0"/>
              <a:t> - SLEEP_BPOOL_FLUSH)</a:t>
            </a:r>
          </a:p>
          <a:p>
            <a:r>
              <a:rPr lang="pt-BR" sz="2000" dirty="0" err="1"/>
              <a:t>DBs</a:t>
            </a:r>
            <a:r>
              <a:rPr lang="pt-BR" sz="2000" dirty="0"/>
              <a:t> utilizando </a:t>
            </a:r>
            <a:r>
              <a:rPr lang="pt-BR" sz="2000" dirty="0" err="1"/>
              <a:t>indirect</a:t>
            </a:r>
            <a:r>
              <a:rPr lang="pt-BR" sz="2000" dirty="0"/>
              <a:t> checkpoint (SQL2012+) ganham um “</a:t>
            </a:r>
            <a:r>
              <a:rPr lang="en-US" sz="2000" dirty="0"/>
              <a:t>dirty page manager” (“recovery writer”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sysprocesses</a:t>
            </a:r>
            <a:r>
              <a:rPr lang="en-US" sz="2000" dirty="0"/>
              <a:t>) que </a:t>
            </a:r>
            <a:r>
              <a:rPr lang="en-US" sz="2000" dirty="0" err="1"/>
              <a:t>terá</a:t>
            </a:r>
            <a:r>
              <a:rPr lang="en-US" sz="2000" dirty="0"/>
              <a:t> </a:t>
            </a:r>
            <a:r>
              <a:rPr lang="en-US" sz="2000" dirty="0" err="1"/>
              <a:t>listas</a:t>
            </a:r>
            <a:r>
              <a:rPr lang="en-US" sz="2000" dirty="0"/>
              <a:t> de “dirty pages” </a:t>
            </a:r>
            <a:r>
              <a:rPr lang="en-US" sz="2000" dirty="0" err="1"/>
              <a:t>populadas</a:t>
            </a:r>
            <a:r>
              <a:rPr lang="en-US" sz="2000" dirty="0"/>
              <a:t> por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rotina</a:t>
            </a:r>
            <a:r>
              <a:rPr lang="en-US" sz="2000" dirty="0"/>
              <a:t> de “</a:t>
            </a:r>
            <a:r>
              <a:rPr lang="en-US" sz="2000" dirty="0" err="1"/>
              <a:t>PrepareToDirty</a:t>
            </a:r>
            <a:r>
              <a:rPr lang="en-US" sz="2000" dirty="0"/>
              <a:t>”.</a:t>
            </a:r>
          </a:p>
          <a:p>
            <a:pPr lvl="1"/>
            <a:r>
              <a:rPr lang="pt-BR" sz="1800" dirty="0" err="1"/>
              <a:t>PrepareToDirty</a:t>
            </a:r>
            <a:r>
              <a:rPr lang="pt-BR" sz="1800" dirty="0"/>
              <a:t> é chamada antes de uma modificação ser realizada. Antes de qualquer código no SQL obter permissão para realizar uma alteração de página, ele precisa chamar um “</a:t>
            </a:r>
            <a:r>
              <a:rPr lang="pt-BR" sz="1800" dirty="0" err="1"/>
              <a:t>PrepareToDirty</a:t>
            </a:r>
            <a:r>
              <a:rPr lang="pt-BR" sz="1800" dirty="0"/>
              <a:t>”.</a:t>
            </a:r>
          </a:p>
          <a:p>
            <a:pPr lvl="1"/>
            <a:r>
              <a:rPr lang="pt-BR" sz="1800" dirty="0"/>
              <a:t>Desta forma, ao invés de varrer todo o BP para realizar o checkpoint, o processo precisa “apenas” ler as listas de “</a:t>
            </a:r>
            <a:r>
              <a:rPr lang="pt-BR" sz="1800" dirty="0" err="1"/>
              <a:t>dirty</a:t>
            </a:r>
            <a:r>
              <a:rPr lang="pt-BR" sz="1800" dirty="0"/>
              <a:t> </a:t>
            </a:r>
            <a:r>
              <a:rPr lang="pt-BR" sz="1800" dirty="0" err="1"/>
              <a:t>pages</a:t>
            </a:r>
            <a:r>
              <a:rPr lang="pt-BR" sz="1800" dirty="0"/>
              <a:t>” gerenciadas pelo DPM(</a:t>
            </a:r>
            <a:r>
              <a:rPr lang="pt-BR" sz="1800" dirty="0" err="1"/>
              <a:t>dirty</a:t>
            </a:r>
            <a:r>
              <a:rPr lang="pt-BR" sz="1800" dirty="0"/>
              <a:t> </a:t>
            </a:r>
            <a:r>
              <a:rPr lang="pt-BR" sz="1800" dirty="0" err="1"/>
              <a:t>page</a:t>
            </a:r>
            <a:r>
              <a:rPr lang="pt-BR" sz="1800" dirty="0"/>
              <a:t> manager)</a:t>
            </a:r>
          </a:p>
          <a:p>
            <a:r>
              <a:rPr lang="pt-BR" sz="2000" dirty="0"/>
              <a:t>Cada nó NUMA (hardware </a:t>
            </a:r>
            <a:r>
              <a:rPr lang="pt-BR" sz="2000" dirty="0" err="1"/>
              <a:t>based</a:t>
            </a:r>
            <a:r>
              <a:rPr lang="pt-BR" sz="2000" dirty="0"/>
              <a:t>) tem um </a:t>
            </a:r>
            <a:r>
              <a:rPr lang="pt-BR" sz="2000" dirty="0" err="1"/>
              <a:t>lazywriter</a:t>
            </a:r>
            <a:r>
              <a:rPr lang="pt-BR" sz="2000" dirty="0"/>
              <a:t> responsável por gerenciar a memória alocada para o nó</a:t>
            </a:r>
          </a:p>
          <a:p>
            <a:pPr lvl="1"/>
            <a:r>
              <a:rPr lang="pt-BR" sz="1800" dirty="0" err="1"/>
              <a:t>Memory</a:t>
            </a:r>
            <a:r>
              <a:rPr lang="pt-BR" sz="1800" dirty="0"/>
              <a:t> node não é “soft-numa </a:t>
            </a:r>
            <a:r>
              <a:rPr lang="pt-BR" sz="1800" dirty="0" err="1"/>
              <a:t>aware</a:t>
            </a:r>
            <a:r>
              <a:rPr lang="pt-BR" sz="1800" dirty="0"/>
              <a:t>” portanto irá enxergar um único pool de memória, ou seja, teremos apenas 1 </a:t>
            </a:r>
            <a:r>
              <a:rPr lang="pt-BR" sz="1800" dirty="0" err="1"/>
              <a:t>lazywriter</a:t>
            </a:r>
            <a:endParaRPr lang="pt-BR" sz="1800" dirty="0"/>
          </a:p>
          <a:p>
            <a:r>
              <a:rPr lang="pt-BR" sz="2000" dirty="0" err="1"/>
              <a:t>sqlmin!BPool</a:t>
            </a:r>
            <a:r>
              <a:rPr lang="pt-BR" sz="2000" dirty="0"/>
              <a:t>::</a:t>
            </a:r>
            <a:r>
              <a:rPr lang="pt-BR" sz="2000" dirty="0" err="1"/>
              <a:t>HelpLazyWriter</a:t>
            </a:r>
            <a:r>
              <a:rPr lang="pt-BR" sz="2000" dirty="0"/>
              <a:t> – Se necessário um </a:t>
            </a:r>
            <a:r>
              <a:rPr lang="pt-BR" sz="2000" dirty="0" err="1"/>
              <a:t>worker</a:t>
            </a:r>
            <a:r>
              <a:rPr lang="pt-BR" sz="2000" dirty="0"/>
              <a:t> pode iniciar um </a:t>
            </a:r>
            <a:r>
              <a:rPr lang="pt-BR" sz="2000" dirty="0" err="1"/>
              <a:t>lazywriter</a:t>
            </a:r>
            <a:r>
              <a:rPr lang="pt-BR" sz="2000" dirty="0"/>
              <a:t> e fazer o trabalho de limpeza</a:t>
            </a:r>
          </a:p>
          <a:p>
            <a:pPr lvl="1"/>
            <a:r>
              <a:rPr lang="pt-BR" sz="1800" dirty="0"/>
              <a:t>Vários </a:t>
            </a:r>
            <a:r>
              <a:rPr lang="pt-BR" sz="1800" dirty="0" err="1"/>
              <a:t>workers</a:t>
            </a:r>
            <a:r>
              <a:rPr lang="pt-BR" sz="1800" dirty="0"/>
              <a:t> tentando fazer o </a:t>
            </a:r>
            <a:r>
              <a:rPr lang="pt-BR" sz="1800" dirty="0" err="1"/>
              <a:t>cleanup</a:t>
            </a:r>
            <a:r>
              <a:rPr lang="pt-BR" sz="1800" dirty="0"/>
              <a:t> podem causar pressão de I/O.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121907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1729"/>
            <a:ext cx="8596668" cy="1320800"/>
          </a:xfrm>
        </p:spPr>
        <p:txBody>
          <a:bodyPr/>
          <a:lstStyle/>
          <a:p>
            <a:r>
              <a:rPr lang="en-US" dirty="0" err="1"/>
              <a:t>Lazywriter</a:t>
            </a:r>
            <a:r>
              <a:rPr lang="en-US" dirty="0"/>
              <a:t> e </a:t>
            </a:r>
            <a:r>
              <a:rPr lang="en-US" dirty="0" err="1"/>
              <a:t>CheckPoint</a:t>
            </a:r>
            <a:r>
              <a:rPr lang="en-US" dirty="0"/>
              <a:t>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D2BD-685A-4ACD-8D59-164E440E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02890"/>
            <a:ext cx="9213918" cy="5663381"/>
          </a:xfrm>
        </p:spPr>
        <p:txBody>
          <a:bodyPr>
            <a:normAutofit fontScale="92500" lnSpcReduction="20000"/>
          </a:bodyPr>
          <a:lstStyle/>
          <a:p>
            <a:r>
              <a:rPr lang="pt-BR" sz="2400" dirty="0" err="1"/>
              <a:t>Ckp</a:t>
            </a:r>
            <a:r>
              <a:rPr lang="pt-BR" sz="2400" dirty="0"/>
              <a:t> </a:t>
            </a:r>
            <a:r>
              <a:rPr lang="pt-BR" sz="2400" dirty="0" err="1"/>
              <a:t>target</a:t>
            </a:r>
            <a:r>
              <a:rPr lang="pt-BR" sz="2400" dirty="0"/>
              <a:t> </a:t>
            </a:r>
            <a:r>
              <a:rPr lang="pt-BR" sz="2400" dirty="0" err="1"/>
              <a:t>recovery</a:t>
            </a:r>
            <a:r>
              <a:rPr lang="pt-BR" sz="2400" dirty="0"/>
              <a:t> – De quanto em quanto tempo o checkpoint vai rodar? </a:t>
            </a:r>
          </a:p>
          <a:p>
            <a:pPr lvl="1"/>
            <a:r>
              <a:rPr lang="en-US" sz="2000" dirty="0"/>
              <a:t>Recovery interval (server configuration option) – o SQL </a:t>
            </a:r>
            <a:r>
              <a:rPr lang="en-US" sz="2000" dirty="0" err="1"/>
              <a:t>utiliza</a:t>
            </a:r>
            <a:r>
              <a:rPr lang="en-US" sz="2000" dirty="0"/>
              <a:t> um </a:t>
            </a:r>
            <a:r>
              <a:rPr lang="pt-BR" sz="2000" dirty="0"/>
              <a:t>cálculo interno para saber de quanto em quanto tempo será necessário rodar o </a:t>
            </a:r>
            <a:r>
              <a:rPr lang="pt-BR" sz="2000" dirty="0" err="1"/>
              <a:t>ckp</a:t>
            </a:r>
            <a:r>
              <a:rPr lang="pt-BR" sz="2000" dirty="0"/>
              <a:t> a fim de respeitar o “</a:t>
            </a:r>
            <a:r>
              <a:rPr lang="pt-BR" sz="2000" dirty="0" err="1"/>
              <a:t>recovery</a:t>
            </a:r>
            <a:r>
              <a:rPr lang="pt-BR" sz="2000" dirty="0"/>
              <a:t> </a:t>
            </a:r>
            <a:r>
              <a:rPr lang="pt-BR" sz="2000" dirty="0" err="1"/>
              <a:t>interval</a:t>
            </a:r>
            <a:r>
              <a:rPr lang="pt-BR" sz="2000" dirty="0"/>
              <a:t>”. </a:t>
            </a:r>
            <a:r>
              <a:rPr lang="pt-BR" sz="2000" dirty="0" err="1"/>
              <a:t>Ex</a:t>
            </a:r>
            <a:r>
              <a:rPr lang="pt-BR" sz="2000" dirty="0"/>
              <a:t>: Se </a:t>
            </a:r>
            <a:r>
              <a:rPr lang="pt-BR" sz="2000" dirty="0" err="1"/>
              <a:t>recovery</a:t>
            </a:r>
            <a:r>
              <a:rPr lang="pt-BR" sz="2000" dirty="0"/>
              <a:t> </a:t>
            </a:r>
            <a:r>
              <a:rPr lang="pt-BR" sz="2000" dirty="0" err="1"/>
              <a:t>interval</a:t>
            </a:r>
            <a:r>
              <a:rPr lang="pt-BR" sz="2000" dirty="0"/>
              <a:t> for de 5, o </a:t>
            </a:r>
            <a:r>
              <a:rPr lang="pt-BR" sz="2000" dirty="0" err="1"/>
              <a:t>ckp</a:t>
            </a:r>
            <a:r>
              <a:rPr lang="pt-BR" sz="2000" dirty="0"/>
              <a:t> vai rodar o número de vezes suficiente para garantir que o tempo fazendo o </a:t>
            </a:r>
            <a:r>
              <a:rPr lang="pt-BR" sz="2000" dirty="0" err="1"/>
              <a:t>recovery</a:t>
            </a:r>
            <a:r>
              <a:rPr lang="pt-BR" sz="2000" dirty="0"/>
              <a:t> de um DB não passe de 5 segundos. Em um ambiente com muita alteração, ele pode rodar com uma frequência grande.</a:t>
            </a:r>
          </a:p>
          <a:p>
            <a:pPr lvl="2"/>
            <a:r>
              <a:rPr lang="en-US" sz="1800" dirty="0" err="1"/>
              <a:t>Cálculo</a:t>
            </a:r>
            <a:r>
              <a:rPr lang="en-US" sz="1800" dirty="0"/>
              <a:t> </a:t>
            </a:r>
            <a:r>
              <a:rPr lang="en-US" sz="1800" dirty="0" err="1"/>
              <a:t>interno</a:t>
            </a:r>
            <a:r>
              <a:rPr lang="en-US" sz="1800" dirty="0"/>
              <a:t> = </a:t>
            </a:r>
            <a:r>
              <a:rPr lang="en-US" sz="1800" dirty="0" err="1"/>
              <a:t>Quando</a:t>
            </a:r>
            <a:r>
              <a:rPr lang="en-US" sz="1800" dirty="0"/>
              <a:t> o </a:t>
            </a:r>
            <a:r>
              <a:rPr lang="en-US" sz="1800" dirty="0" err="1"/>
              <a:t>número</a:t>
            </a:r>
            <a:r>
              <a:rPr lang="en-US" sz="1800" dirty="0"/>
              <a:t> de </a:t>
            </a:r>
            <a:r>
              <a:rPr lang="en-US" sz="1800" dirty="0" err="1"/>
              <a:t>transações</a:t>
            </a:r>
            <a:r>
              <a:rPr lang="en-US" sz="1800" dirty="0"/>
              <a:t> </a:t>
            </a:r>
            <a:r>
              <a:rPr lang="en-US" sz="1800" dirty="0" err="1"/>
              <a:t>atingir</a:t>
            </a:r>
            <a:r>
              <a:rPr lang="en-US" sz="1800" dirty="0"/>
              <a:t> um </a:t>
            </a:r>
            <a:r>
              <a:rPr lang="en-US" sz="1800" dirty="0" err="1"/>
              <a:t>número</a:t>
            </a:r>
            <a:r>
              <a:rPr lang="en-US" sz="1800" dirty="0"/>
              <a:t> de </a:t>
            </a:r>
            <a:r>
              <a:rPr lang="en-US" sz="1800" dirty="0" err="1"/>
              <a:t>registros</a:t>
            </a:r>
            <a:r>
              <a:rPr lang="en-US" sz="1800" dirty="0"/>
              <a:t> que a engine </a:t>
            </a:r>
            <a:r>
              <a:rPr lang="en-US" sz="1800" dirty="0" err="1"/>
              <a:t>estima</a:t>
            </a:r>
            <a:r>
              <a:rPr lang="en-US" sz="1800" dirty="0"/>
              <a:t> </a:t>
            </a:r>
            <a:r>
              <a:rPr lang="en-US" sz="1800" dirty="0" err="1"/>
              <a:t>conseguir</a:t>
            </a:r>
            <a:r>
              <a:rPr lang="en-US" sz="1800" dirty="0"/>
              <a:t> </a:t>
            </a:r>
            <a:r>
              <a:rPr lang="en-US" sz="1800" dirty="0" err="1"/>
              <a:t>processar</a:t>
            </a:r>
            <a:r>
              <a:rPr lang="en-US" sz="1800" dirty="0"/>
              <a:t> (</a:t>
            </a:r>
            <a:r>
              <a:rPr lang="en-US" sz="1800" dirty="0" err="1"/>
              <a:t>recuperar</a:t>
            </a:r>
            <a:r>
              <a:rPr lang="en-US" sz="1800" dirty="0"/>
              <a:t>) </a:t>
            </a:r>
            <a:r>
              <a:rPr lang="en-US" sz="1800" dirty="0" err="1"/>
              <a:t>respeitando</a:t>
            </a:r>
            <a:r>
              <a:rPr lang="en-US" sz="1800" dirty="0"/>
              <a:t> o “recovery interval”.</a:t>
            </a:r>
          </a:p>
          <a:p>
            <a:pPr lvl="1"/>
            <a:r>
              <a:rPr lang="en-US" sz="2000" dirty="0"/>
              <a:t>Indirect checkpoint – </a:t>
            </a:r>
            <a:r>
              <a:rPr lang="en-US" sz="2000" dirty="0" err="1"/>
              <a:t>Rotina</a:t>
            </a:r>
            <a:r>
              <a:rPr lang="en-US" sz="2000" dirty="0"/>
              <a:t> em background (‘</a:t>
            </a:r>
            <a:r>
              <a:rPr lang="en-US" sz="1800" dirty="0"/>
              <a:t>RECOVERY WRITER</a:t>
            </a:r>
            <a:r>
              <a:rPr lang="en-US" sz="2000" dirty="0"/>
              <a:t>’) </a:t>
            </a:r>
            <a:r>
              <a:rPr lang="en-US" sz="2000" dirty="0" err="1"/>
              <a:t>irá</a:t>
            </a:r>
            <a:r>
              <a:rPr lang="en-US" sz="2000" dirty="0"/>
              <a:t> </a:t>
            </a:r>
            <a:r>
              <a:rPr lang="en-US" sz="2000" dirty="0" err="1"/>
              <a:t>constantemente</a:t>
            </a:r>
            <a:r>
              <a:rPr lang="en-US" sz="2000" dirty="0"/>
              <a:t> </a:t>
            </a:r>
            <a:r>
              <a:rPr lang="en-US" sz="2000" dirty="0" err="1"/>
              <a:t>trabalhar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“dirty pages” a </a:t>
            </a:r>
            <a:r>
              <a:rPr lang="en-US" sz="2000" dirty="0" err="1"/>
              <a:t>fim</a:t>
            </a:r>
            <a:r>
              <a:rPr lang="en-US" sz="2000" dirty="0"/>
              <a:t> de </a:t>
            </a:r>
            <a:r>
              <a:rPr lang="en-US" sz="2000" dirty="0" err="1"/>
              <a:t>respeitar</a:t>
            </a:r>
            <a:r>
              <a:rPr lang="en-US" sz="2000" dirty="0"/>
              <a:t> o indirect </a:t>
            </a:r>
            <a:r>
              <a:rPr lang="en-US" sz="2000" dirty="0" err="1"/>
              <a:t>especificado</a:t>
            </a:r>
            <a:r>
              <a:rPr lang="en-US" sz="2000" dirty="0"/>
              <a:t> no DB.</a:t>
            </a:r>
          </a:p>
          <a:p>
            <a:pPr lvl="2"/>
            <a:r>
              <a:rPr lang="en-US" sz="1800" dirty="0" err="1"/>
              <a:t>Cálculo</a:t>
            </a:r>
            <a:r>
              <a:rPr lang="en-US" sz="1800" dirty="0"/>
              <a:t> </a:t>
            </a:r>
            <a:r>
              <a:rPr lang="en-US" sz="1800" dirty="0" err="1"/>
              <a:t>interno</a:t>
            </a:r>
            <a:r>
              <a:rPr lang="en-US" sz="1800" dirty="0"/>
              <a:t> = Analisa </a:t>
            </a:r>
            <a:r>
              <a:rPr lang="en-US" sz="1800" dirty="0" err="1"/>
              <a:t>também</a:t>
            </a:r>
            <a:r>
              <a:rPr lang="en-US" sz="1800" dirty="0"/>
              <a:t> o </a:t>
            </a:r>
            <a:r>
              <a:rPr lang="en-US" sz="1800" dirty="0" err="1"/>
              <a:t>número</a:t>
            </a:r>
            <a:r>
              <a:rPr lang="en-US" sz="1800" dirty="0"/>
              <a:t> de “dirty pages” para saber </a:t>
            </a:r>
            <a:r>
              <a:rPr lang="en-US" sz="1800" dirty="0" err="1"/>
              <a:t>quando</a:t>
            </a:r>
            <a:r>
              <a:rPr lang="en-US" sz="1800" dirty="0"/>
              <a:t> </a:t>
            </a:r>
            <a:r>
              <a:rPr lang="en-US" sz="1800" dirty="0" err="1"/>
              <a:t>precisa</a:t>
            </a:r>
            <a:r>
              <a:rPr lang="en-US" sz="1800" dirty="0"/>
              <a:t> </a:t>
            </a:r>
            <a:r>
              <a:rPr lang="en-US" sz="1800" dirty="0" err="1"/>
              <a:t>fazer</a:t>
            </a:r>
            <a:r>
              <a:rPr lang="en-US" sz="1800" dirty="0"/>
              <a:t> o checkpoint.</a:t>
            </a:r>
          </a:p>
          <a:p>
            <a:pPr lvl="1"/>
            <a:r>
              <a:rPr lang="en-US" sz="2000" dirty="0" err="1"/>
              <a:t>Frequência</a:t>
            </a:r>
            <a:r>
              <a:rPr lang="en-US" sz="2000" dirty="0"/>
              <a:t> de um automatic </a:t>
            </a:r>
            <a:r>
              <a:rPr lang="en-US" sz="2000" dirty="0" err="1"/>
              <a:t>cpk</a:t>
            </a:r>
            <a:r>
              <a:rPr lang="en-US" sz="2000" dirty="0"/>
              <a:t> </a:t>
            </a:r>
            <a:r>
              <a:rPr lang="en-US" sz="2000" dirty="0" err="1"/>
              <a:t>pode</a:t>
            </a:r>
            <a:r>
              <a:rPr lang="en-US" sz="2000" dirty="0"/>
              <a:t> </a:t>
            </a:r>
            <a:r>
              <a:rPr lang="en-US" sz="2000" dirty="0" err="1"/>
              <a:t>variar</a:t>
            </a:r>
            <a:r>
              <a:rPr lang="en-US" sz="2000" dirty="0"/>
              <a:t> </a:t>
            </a:r>
            <a:r>
              <a:rPr lang="en-US" sz="2000" dirty="0" err="1"/>
              <a:t>devido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ajuste</a:t>
            </a:r>
            <a:r>
              <a:rPr lang="en-US" sz="2000" dirty="0"/>
              <a:t> de I/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enviados</a:t>
            </a:r>
            <a:r>
              <a:rPr lang="en-US" sz="2000" dirty="0"/>
              <a:t>.</a:t>
            </a:r>
          </a:p>
          <a:p>
            <a:pPr lvl="2"/>
            <a:r>
              <a:rPr lang="en-US" sz="1800" dirty="0"/>
              <a:t>I/O </a:t>
            </a:r>
            <a:r>
              <a:rPr lang="en-US" sz="1800" dirty="0" err="1"/>
              <a:t>pode</a:t>
            </a:r>
            <a:r>
              <a:rPr lang="en-US" sz="1800" dirty="0"/>
              <a:t> ser throttled (</a:t>
            </a:r>
            <a:r>
              <a:rPr lang="pt-BR" sz="1800" dirty="0" err="1"/>
              <a:t>diminuido</a:t>
            </a:r>
            <a:r>
              <a:rPr lang="en-US" sz="1800" dirty="0"/>
              <a:t>) </a:t>
            </a:r>
            <a:r>
              <a:rPr lang="en-US" sz="1800" dirty="0" err="1"/>
              <a:t>caso</a:t>
            </a:r>
            <a:r>
              <a:rPr lang="en-US" sz="1800" dirty="0"/>
              <a:t> a </a:t>
            </a:r>
            <a:r>
              <a:rPr lang="en-US" sz="1800" dirty="0" err="1"/>
              <a:t>latência</a:t>
            </a:r>
            <a:r>
              <a:rPr lang="en-US" sz="1800" dirty="0"/>
              <a:t> das </a:t>
            </a:r>
            <a:r>
              <a:rPr lang="en-US" sz="1800" dirty="0" err="1"/>
              <a:t>escritas</a:t>
            </a:r>
            <a:r>
              <a:rPr lang="en-US" sz="1800" dirty="0"/>
              <a:t> for &gt; 20ms (&lt;SQL2016) e 50ms (SQL2016+). Se a </a:t>
            </a:r>
            <a:r>
              <a:rPr lang="en-US" sz="1800" dirty="0" err="1"/>
              <a:t>latência</a:t>
            </a:r>
            <a:r>
              <a:rPr lang="en-US" sz="1800" dirty="0"/>
              <a:t> for </a:t>
            </a:r>
            <a:r>
              <a:rPr lang="en-US" sz="1800" dirty="0" err="1"/>
              <a:t>alta</a:t>
            </a:r>
            <a:r>
              <a:rPr lang="en-US" sz="1800" dirty="0"/>
              <a:t>, o </a:t>
            </a:r>
            <a:r>
              <a:rPr lang="en-US" sz="1800" dirty="0" err="1"/>
              <a:t>número</a:t>
            </a:r>
            <a:r>
              <a:rPr lang="en-US" sz="1800" dirty="0"/>
              <a:t> de I/</a:t>
            </a:r>
            <a:r>
              <a:rPr lang="en-US" sz="1800" dirty="0" err="1"/>
              <a:t>Os</a:t>
            </a:r>
            <a:r>
              <a:rPr lang="en-US" sz="1800" dirty="0"/>
              <a:t> </a:t>
            </a:r>
            <a:r>
              <a:rPr lang="en-US" sz="1800" dirty="0" err="1"/>
              <a:t>enviados</a:t>
            </a:r>
            <a:r>
              <a:rPr lang="en-US" sz="1800" dirty="0"/>
              <a:t> </a:t>
            </a:r>
            <a:r>
              <a:rPr lang="en-US" sz="1800" dirty="0" err="1"/>
              <a:t>será</a:t>
            </a:r>
            <a:r>
              <a:rPr lang="en-US" sz="1800" dirty="0"/>
              <a:t> </a:t>
            </a:r>
            <a:r>
              <a:rPr lang="en-US" sz="1800" dirty="0" err="1"/>
              <a:t>reduzido</a:t>
            </a:r>
            <a:r>
              <a:rPr lang="en-US" sz="1800" dirty="0"/>
              <a:t> a </a:t>
            </a:r>
            <a:r>
              <a:rPr lang="en-US" sz="1800" dirty="0" err="1"/>
              <a:t>fim</a:t>
            </a:r>
            <a:r>
              <a:rPr lang="en-US" sz="1800" dirty="0"/>
              <a:t> de </a:t>
            </a:r>
            <a:r>
              <a:rPr lang="en-US" sz="1800" dirty="0" err="1"/>
              <a:t>dimunir</a:t>
            </a:r>
            <a:r>
              <a:rPr lang="en-US" sz="1800" dirty="0"/>
              <a:t> a fila de I/O e </a:t>
            </a:r>
            <a:r>
              <a:rPr lang="en-US" sz="1800" dirty="0" err="1"/>
              <a:t>obter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latência</a:t>
            </a:r>
            <a:r>
              <a:rPr lang="en-US" sz="1800" dirty="0"/>
              <a:t> </a:t>
            </a:r>
            <a:r>
              <a:rPr lang="en-US" sz="1800" dirty="0" err="1"/>
              <a:t>melhor</a:t>
            </a:r>
            <a:r>
              <a:rPr lang="en-US" sz="1800" dirty="0"/>
              <a:t>.</a:t>
            </a:r>
            <a:endParaRPr lang="pt-BR" sz="1800" dirty="0"/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2634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1729"/>
            <a:ext cx="8596668" cy="1320800"/>
          </a:xfrm>
        </p:spPr>
        <p:txBody>
          <a:bodyPr/>
          <a:lstStyle/>
          <a:p>
            <a:r>
              <a:rPr lang="en-US" dirty="0" err="1"/>
              <a:t>Lazywriter</a:t>
            </a:r>
            <a:r>
              <a:rPr lang="en-US" dirty="0"/>
              <a:t> e </a:t>
            </a:r>
            <a:r>
              <a:rPr lang="en-US" dirty="0" err="1"/>
              <a:t>CheckPoint</a:t>
            </a:r>
            <a:r>
              <a:rPr lang="en-US" dirty="0"/>
              <a:t> –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D2BD-685A-4ACD-8D59-164E440E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32388"/>
            <a:ext cx="9213918" cy="5279922"/>
          </a:xfrm>
        </p:spPr>
        <p:txBody>
          <a:bodyPr>
            <a:normAutofit/>
          </a:bodyPr>
          <a:lstStyle/>
          <a:p>
            <a:r>
              <a:rPr lang="pt-BR" sz="2400" dirty="0"/>
              <a:t>Manual - CHECKPOINT [ </a:t>
            </a:r>
            <a:r>
              <a:rPr lang="pt-BR" sz="2400" dirty="0" err="1"/>
              <a:t>checkpoint_duration</a:t>
            </a:r>
            <a:r>
              <a:rPr lang="pt-BR" sz="2400" dirty="0"/>
              <a:t> ] </a:t>
            </a:r>
          </a:p>
          <a:p>
            <a:pPr lvl="1"/>
            <a:r>
              <a:rPr lang="pt-BR" sz="2000" dirty="0" err="1"/>
              <a:t>checkpoint_duration</a:t>
            </a:r>
            <a:r>
              <a:rPr lang="pt-BR" sz="2000" dirty="0"/>
              <a:t> – Tempo em segundos que eu “gostaria” que o checkpoint terminasse. Ou seja, pode não ser respeitado mas vai tentar fazer o máximo (sem limites de I/O e sem considerar a latência) pra terminar no tempo especificado</a:t>
            </a:r>
          </a:p>
          <a:p>
            <a:r>
              <a:rPr lang="pt-BR" sz="2400" dirty="0"/>
              <a:t>Contadores: </a:t>
            </a:r>
          </a:p>
          <a:p>
            <a:pPr lvl="1"/>
            <a:r>
              <a:rPr lang="pt-BR" sz="2000" dirty="0"/>
              <a:t>“Checkpoint </a:t>
            </a:r>
            <a:r>
              <a:rPr lang="pt-BR" sz="2000" dirty="0" err="1"/>
              <a:t>Pages</a:t>
            </a:r>
            <a:r>
              <a:rPr lang="pt-BR" sz="2000" dirty="0"/>
              <a:t>/</a:t>
            </a:r>
            <a:r>
              <a:rPr lang="pt-BR" sz="2000" dirty="0" err="1"/>
              <a:t>sec</a:t>
            </a:r>
            <a:r>
              <a:rPr lang="pt-BR" sz="2000" dirty="0"/>
              <a:t>” – </a:t>
            </a:r>
            <a:r>
              <a:rPr lang="pt-BR" sz="2000" dirty="0" err="1"/>
              <a:t>Automatic</a:t>
            </a:r>
            <a:r>
              <a:rPr lang="pt-BR" sz="2000" dirty="0"/>
              <a:t> checkpoints </a:t>
            </a:r>
          </a:p>
          <a:p>
            <a:pPr lvl="1"/>
            <a:r>
              <a:rPr lang="pt-BR" sz="2000" dirty="0"/>
              <a:t>“Background Writer </a:t>
            </a:r>
            <a:r>
              <a:rPr lang="pt-BR" sz="2000" dirty="0" err="1"/>
              <a:t>Pages</a:t>
            </a:r>
            <a:r>
              <a:rPr lang="pt-BR" sz="2000" dirty="0"/>
              <a:t>/</a:t>
            </a:r>
            <a:r>
              <a:rPr lang="pt-BR" sz="2000" dirty="0" err="1"/>
              <a:t>sec</a:t>
            </a:r>
            <a:r>
              <a:rPr lang="pt-BR" sz="2000" dirty="0"/>
              <a:t>” – </a:t>
            </a:r>
            <a:r>
              <a:rPr lang="pt-BR" sz="2000" dirty="0" err="1"/>
              <a:t>Indirect</a:t>
            </a:r>
            <a:r>
              <a:rPr lang="pt-BR" sz="2000" dirty="0"/>
              <a:t> checkpoints utilizando o “</a:t>
            </a:r>
            <a:r>
              <a:rPr lang="pt-BR" sz="2000" dirty="0" err="1"/>
              <a:t>dirty</a:t>
            </a:r>
            <a:r>
              <a:rPr lang="pt-BR" sz="2000" dirty="0"/>
              <a:t> </a:t>
            </a:r>
            <a:r>
              <a:rPr lang="pt-BR" sz="2000" dirty="0" err="1"/>
              <a:t>page</a:t>
            </a:r>
            <a:r>
              <a:rPr lang="pt-BR" sz="2000" dirty="0"/>
              <a:t> manager”</a:t>
            </a:r>
          </a:p>
          <a:p>
            <a:r>
              <a:rPr lang="pt-BR" sz="2400" dirty="0" err="1"/>
              <a:t>Logical</a:t>
            </a:r>
            <a:r>
              <a:rPr lang="pt-BR" sz="2400" dirty="0"/>
              <a:t> </a:t>
            </a:r>
            <a:r>
              <a:rPr lang="pt-BR" sz="2400" dirty="0" err="1"/>
              <a:t>writes</a:t>
            </a:r>
            <a:r>
              <a:rPr lang="pt-BR" sz="2400" dirty="0"/>
              <a:t> – Quando uma página é modificada no buffer pool</a:t>
            </a:r>
          </a:p>
          <a:p>
            <a:r>
              <a:rPr lang="pt-BR" sz="2400" dirty="0" err="1"/>
              <a:t>Physical</a:t>
            </a:r>
            <a:r>
              <a:rPr lang="pt-BR" sz="2400" dirty="0"/>
              <a:t> </a:t>
            </a:r>
            <a:r>
              <a:rPr lang="pt-BR" sz="2400" dirty="0" err="1"/>
              <a:t>writes</a:t>
            </a:r>
            <a:r>
              <a:rPr lang="pt-BR" sz="2400" dirty="0"/>
              <a:t> – Quando uma página do buffer pool é escrita em disco</a:t>
            </a:r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36769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93F8A-859F-4478-BC53-884D3246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72720"/>
            <a:ext cx="8596668" cy="721360"/>
          </a:xfrm>
        </p:spPr>
        <p:txBody>
          <a:bodyPr/>
          <a:lstStyle/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privilégio</a:t>
            </a:r>
            <a:r>
              <a:rPr lang="en-US" dirty="0"/>
              <a:t>…</a:t>
            </a:r>
          </a:p>
        </p:txBody>
      </p:sp>
      <p:pic>
        <p:nvPicPr>
          <p:cNvPr id="1028" name="Picture 4" descr="https://lh3.googleusercontent.com/JKF2T9ptdZ4tdqyeOHN9WijW8yfHLRhqsNktvXDo9ih9AFSAoeRXpqQ5QOr3s7uaiE4ZtKwfXXhYh3gZMFJNz7GjopPKfa0NsquE799R6OY5ongMX1Ip7mtk4x7Ai0PVmVqndQCAXllzR9X2k6hgtgwwKU1xoeOCdxYETJXL0Xjapf8JS7yPEfXaUzSp25b28x0_OzKuTdl0tEbq-xGV5Cww07M9eo6RhUzM36JDVG85odtQRfKIZTABdcq5DhcRwl5gmO1uTHwY1w7sJv8Jm0DYT-CBM4EGg0u_rYvnD8xmMk6_x3jkdFquhCHigl5w5BwKQrsduAWbZsJgR2xoG7PUVVQGLEzho2rjPIWOEtjhOFsgvpSkbsj4Rd_qEdX7jemMbEbq0szr53V67GwT1VyD9PMa9pbYqq6EVVpUm-dsy7XXpihuxmUPhR5_ehkXT6XYPJySPoAQtp25Hht65bnPrw7fKusjP8h2-wZcIs05qp1Q52_Atoe_CY2jF1NrocEmFgNkwPi5b2kcyn0RcPWmWaSHnfa1Tdf9IviCXSgKo1SNRDVnXkLOTN4K9pwXj9I5_H_KZyjkUiNDVzYhIbbCrRJIhGOvV9EdmItix-R84ctQhD2MWBzQisUvfEyg5R5vnSAm8-fXmDhmFLB0gdB52ejIq3OaMoCsKlhb2tfT=w1220-h765-no">
            <a:extLst>
              <a:ext uri="{FF2B5EF4-FFF2-40B4-BE49-F238E27FC236}">
                <a16:creationId xmlns:a16="http://schemas.microsoft.com/office/drawing/2014/main" id="{FCB74C36-7527-4048-9F5D-481899E18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0" y="1034670"/>
            <a:ext cx="9025756" cy="55516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5325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1729"/>
            <a:ext cx="8596668" cy="678426"/>
          </a:xfrm>
        </p:spPr>
        <p:txBody>
          <a:bodyPr/>
          <a:lstStyle/>
          <a:p>
            <a:r>
              <a:rPr lang="en-US" dirty="0" err="1"/>
              <a:t>Lazywriter</a:t>
            </a:r>
            <a:r>
              <a:rPr lang="en-US" dirty="0"/>
              <a:t> e </a:t>
            </a:r>
            <a:r>
              <a:rPr lang="en-US" dirty="0" err="1"/>
              <a:t>CheckPoint</a:t>
            </a:r>
            <a:r>
              <a:rPr lang="en-US" dirty="0"/>
              <a:t> –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D2BD-685A-4ACD-8D59-164E440E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73393"/>
            <a:ext cx="9017272" cy="5771535"/>
          </a:xfrm>
        </p:spPr>
        <p:txBody>
          <a:bodyPr>
            <a:normAutofit/>
          </a:bodyPr>
          <a:lstStyle/>
          <a:p>
            <a:r>
              <a:rPr lang="pt-BR" sz="2000" dirty="0"/>
              <a:t>Diferenças entre o Lazywriter e o </a:t>
            </a:r>
            <a:r>
              <a:rPr lang="pt-BR" sz="2000" dirty="0" err="1"/>
              <a:t>CheckPoint</a:t>
            </a:r>
            <a:endParaRPr lang="pt-BR" sz="2000" dirty="0"/>
          </a:p>
          <a:p>
            <a:pPr lvl="1"/>
            <a:r>
              <a:rPr lang="pt-BR" sz="1800" dirty="0"/>
              <a:t>Objetivo do Checkpoint é reduzir o “</a:t>
            </a:r>
            <a:r>
              <a:rPr lang="pt-BR" sz="1800" dirty="0" err="1"/>
              <a:t>database</a:t>
            </a:r>
            <a:r>
              <a:rPr lang="pt-BR" sz="1800" dirty="0"/>
              <a:t> </a:t>
            </a:r>
            <a:r>
              <a:rPr lang="pt-BR" sz="1800" dirty="0" err="1"/>
              <a:t>recovery</a:t>
            </a:r>
            <a:r>
              <a:rPr lang="pt-BR" sz="1800" dirty="0"/>
              <a:t> time”</a:t>
            </a:r>
          </a:p>
          <a:p>
            <a:pPr lvl="1"/>
            <a:r>
              <a:rPr lang="pt-BR" sz="1800" dirty="0"/>
              <a:t>Objetivo do Lazywriter é liberar memória do buffer pool e colocar páginas na “</a:t>
            </a:r>
            <a:r>
              <a:rPr lang="pt-BR" sz="1800" dirty="0" err="1"/>
              <a:t>free</a:t>
            </a:r>
            <a:r>
              <a:rPr lang="pt-BR" sz="1800" dirty="0"/>
              <a:t> </a:t>
            </a:r>
            <a:r>
              <a:rPr lang="pt-BR" sz="1800" dirty="0" err="1"/>
              <a:t>list</a:t>
            </a:r>
            <a:r>
              <a:rPr lang="pt-BR" sz="1800" dirty="0"/>
              <a:t>”</a:t>
            </a:r>
          </a:p>
          <a:p>
            <a:pPr lvl="1"/>
            <a:r>
              <a:rPr lang="pt-BR" sz="1800" dirty="0"/>
              <a:t>Checkpoint escreve “</a:t>
            </a:r>
            <a:r>
              <a:rPr lang="pt-BR" sz="1800" dirty="0" err="1"/>
              <a:t>dirty</a:t>
            </a:r>
            <a:r>
              <a:rPr lang="pt-BR" sz="1800" dirty="0"/>
              <a:t> </a:t>
            </a:r>
            <a:r>
              <a:rPr lang="pt-BR" sz="1800" dirty="0" err="1"/>
              <a:t>pages</a:t>
            </a:r>
            <a:r>
              <a:rPr lang="pt-BR" sz="1800" dirty="0"/>
              <a:t>” no disco mas não remove elas da memória</a:t>
            </a:r>
          </a:p>
          <a:p>
            <a:pPr lvl="2"/>
            <a:r>
              <a:rPr lang="pt-BR" sz="1600" dirty="0" err="1"/>
              <a:t>Dirty</a:t>
            </a:r>
            <a:r>
              <a:rPr lang="pt-BR" sz="1600" dirty="0"/>
              <a:t> = Páginas que estão em memória mas os dados mudaram desde o último checkpoint</a:t>
            </a:r>
          </a:p>
          <a:p>
            <a:pPr lvl="1"/>
            <a:r>
              <a:rPr lang="en-US" sz="1800" dirty="0"/>
              <a:t>Lazywriter </a:t>
            </a:r>
            <a:r>
              <a:rPr lang="en-US" sz="1800" dirty="0" err="1"/>
              <a:t>procura</a:t>
            </a:r>
            <a:r>
              <a:rPr lang="en-US" sz="1800" dirty="0"/>
              <a:t> </a:t>
            </a:r>
            <a:r>
              <a:rPr lang="en-US" sz="1800" dirty="0" err="1"/>
              <a:t>pelas</a:t>
            </a:r>
            <a:r>
              <a:rPr lang="en-US" sz="1800" dirty="0"/>
              <a:t> </a:t>
            </a:r>
            <a:r>
              <a:rPr lang="en-US" sz="1800" dirty="0" err="1"/>
              <a:t>páginas</a:t>
            </a:r>
            <a:r>
              <a:rPr lang="en-US" sz="1800" dirty="0"/>
              <a:t> (dirty e clean) que </a:t>
            </a:r>
            <a:r>
              <a:rPr lang="en-US" sz="1800" dirty="0" err="1"/>
              <a:t>foram</a:t>
            </a:r>
            <a:r>
              <a:rPr lang="en-US" sz="1800" dirty="0"/>
              <a:t> </a:t>
            </a:r>
            <a:r>
              <a:rPr lang="en-US" sz="1800" dirty="0" err="1"/>
              <a:t>pouco</a:t>
            </a:r>
            <a:r>
              <a:rPr lang="en-US" sz="1800" dirty="0"/>
              <a:t> (</a:t>
            </a:r>
            <a:r>
              <a:rPr lang="en-US" sz="1800" dirty="0" err="1"/>
              <a:t>menos</a:t>
            </a:r>
            <a:r>
              <a:rPr lang="en-US" sz="1800" dirty="0"/>
              <a:t> </a:t>
            </a:r>
            <a:r>
              <a:rPr lang="en-US" sz="1800" dirty="0" err="1"/>
              <a:t>recentes</a:t>
            </a:r>
            <a:r>
              <a:rPr lang="en-US" sz="1800" dirty="0"/>
              <a:t>) </a:t>
            </a:r>
            <a:r>
              <a:rPr lang="en-US" sz="1800" dirty="0" err="1"/>
              <a:t>utilizadas</a:t>
            </a:r>
            <a:r>
              <a:rPr lang="en-US" sz="1800" dirty="0"/>
              <a:t> no buffer pool, libera a </a:t>
            </a:r>
            <a:r>
              <a:rPr lang="en-US" sz="1800" dirty="0" err="1"/>
              <a:t>memória</a:t>
            </a:r>
            <a:r>
              <a:rPr lang="en-US" sz="1800" dirty="0"/>
              <a:t> </a:t>
            </a:r>
            <a:r>
              <a:rPr lang="en-US" sz="1800" dirty="0" err="1"/>
              <a:t>utilizada</a:t>
            </a:r>
            <a:r>
              <a:rPr lang="en-US" sz="1800" dirty="0"/>
              <a:t> por </a:t>
            </a:r>
            <a:r>
              <a:rPr lang="en-US" sz="1800" dirty="0" err="1"/>
              <a:t>elas</a:t>
            </a:r>
            <a:r>
              <a:rPr lang="en-US" sz="1800" dirty="0"/>
              <a:t> e </a:t>
            </a:r>
            <a:r>
              <a:rPr lang="en-US" sz="1800" dirty="0" err="1"/>
              <a:t>coloca</a:t>
            </a:r>
            <a:r>
              <a:rPr lang="en-US" sz="1800" dirty="0"/>
              <a:t> as </a:t>
            </a:r>
            <a:r>
              <a:rPr lang="en-US" sz="1800" dirty="0" err="1"/>
              <a:t>páginas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“free list”.</a:t>
            </a:r>
          </a:p>
          <a:p>
            <a:pPr lvl="1"/>
            <a:r>
              <a:rPr lang="en-US" sz="1800" dirty="0"/>
              <a:t>Checkpoint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agrupar</a:t>
            </a:r>
            <a:r>
              <a:rPr lang="en-US" sz="1800" dirty="0"/>
              <a:t> </a:t>
            </a:r>
            <a:r>
              <a:rPr lang="en-US" sz="1800" dirty="0" err="1"/>
              <a:t>várias</a:t>
            </a:r>
            <a:r>
              <a:rPr lang="en-US" sz="1800" dirty="0"/>
              <a:t> (</a:t>
            </a:r>
            <a:r>
              <a:rPr lang="en-US" sz="1800" dirty="0" err="1"/>
              <a:t>até</a:t>
            </a:r>
            <a:r>
              <a:rPr lang="en-US" sz="1800" dirty="0"/>
              <a:t> 16 </a:t>
            </a:r>
            <a:r>
              <a:rPr lang="en-US" sz="1800" dirty="0" err="1"/>
              <a:t>páginas</a:t>
            </a:r>
            <a:r>
              <a:rPr lang="en-US" sz="1800" dirty="0"/>
              <a:t>) </a:t>
            </a:r>
            <a:r>
              <a:rPr lang="en-US" sz="1800" dirty="0" err="1"/>
              <a:t>escritas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única</a:t>
            </a:r>
            <a:r>
              <a:rPr lang="en-US" sz="1800" dirty="0"/>
              <a:t> </a:t>
            </a:r>
            <a:r>
              <a:rPr lang="en-US" sz="1800" dirty="0" err="1"/>
              <a:t>operação</a:t>
            </a:r>
            <a:r>
              <a:rPr lang="en-US" sz="1800" dirty="0"/>
              <a:t> de I/O</a:t>
            </a:r>
          </a:p>
          <a:p>
            <a:pPr lvl="2"/>
            <a:r>
              <a:rPr lang="en-US" sz="1600" dirty="0"/>
              <a:t>Indirect checkpoint </a:t>
            </a:r>
            <a:r>
              <a:rPr lang="en-US" sz="1600" dirty="0" err="1"/>
              <a:t>reordena</a:t>
            </a:r>
            <a:r>
              <a:rPr lang="en-US" sz="1600" dirty="0"/>
              <a:t> as </a:t>
            </a:r>
            <a:r>
              <a:rPr lang="en-US" sz="1600" dirty="0" err="1"/>
              <a:t>páginas</a:t>
            </a:r>
            <a:r>
              <a:rPr lang="en-US" sz="1600" dirty="0"/>
              <a:t> </a:t>
            </a:r>
            <a:r>
              <a:rPr lang="en-US" sz="1600" dirty="0" err="1"/>
              <a:t>na</a:t>
            </a:r>
            <a:r>
              <a:rPr lang="en-US" sz="1600" dirty="0"/>
              <a:t> “dirty list” antes de </a:t>
            </a:r>
            <a:r>
              <a:rPr lang="en-US" sz="1600" dirty="0" err="1"/>
              <a:t>enviar</a:t>
            </a:r>
            <a:r>
              <a:rPr lang="en-US" sz="1600" dirty="0"/>
              <a:t> o I/O para </a:t>
            </a:r>
            <a:r>
              <a:rPr lang="en-US" sz="1600" dirty="0" err="1"/>
              <a:t>tentar</a:t>
            </a:r>
            <a:r>
              <a:rPr lang="en-US" sz="1600" dirty="0"/>
              <a:t> </a:t>
            </a:r>
            <a:r>
              <a:rPr lang="en-US" sz="1600" dirty="0" err="1"/>
              <a:t>aumentar</a:t>
            </a:r>
            <a:r>
              <a:rPr lang="en-US" sz="1600" dirty="0"/>
              <a:t> throughput (I/O </a:t>
            </a:r>
            <a:r>
              <a:rPr lang="en-US" sz="1600" dirty="0" err="1"/>
              <a:t>sequencial</a:t>
            </a:r>
            <a:r>
              <a:rPr lang="en-US" sz="1600" dirty="0"/>
              <a:t> is a bless, </a:t>
            </a:r>
            <a:r>
              <a:rPr lang="en-US" sz="1600" dirty="0" err="1"/>
              <a:t>lembra</a:t>
            </a:r>
            <a:r>
              <a:rPr lang="en-US" sz="1600" dirty="0"/>
              <a:t>?)</a:t>
            </a:r>
          </a:p>
          <a:p>
            <a:pPr lvl="1"/>
            <a:r>
              <a:rPr lang="en-US" sz="1800" dirty="0"/>
              <a:t>Lazywriter </a:t>
            </a:r>
            <a:r>
              <a:rPr lang="en-US" sz="1800" dirty="0" err="1"/>
              <a:t>até</a:t>
            </a:r>
            <a:r>
              <a:rPr lang="en-US" sz="1800" dirty="0"/>
              <a:t>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escrever</a:t>
            </a:r>
            <a:r>
              <a:rPr lang="en-US" sz="1800" dirty="0"/>
              <a:t> “dirty pages” </a:t>
            </a:r>
            <a:r>
              <a:rPr lang="en-US" sz="1800" dirty="0" err="1"/>
              <a:t>em</a:t>
            </a:r>
            <a:r>
              <a:rPr lang="en-US" sz="1800" dirty="0"/>
              <a:t> disco, mas o checkpoint </a:t>
            </a:r>
            <a:r>
              <a:rPr lang="en-US" sz="1800" dirty="0" err="1"/>
              <a:t>faz</a:t>
            </a:r>
            <a:r>
              <a:rPr lang="en-US" sz="1800" dirty="0"/>
              <a:t> </a:t>
            </a:r>
            <a:r>
              <a:rPr lang="en-US" sz="1800" dirty="0" err="1"/>
              <a:t>isso</a:t>
            </a:r>
            <a:r>
              <a:rPr lang="en-US" sz="1800" dirty="0"/>
              <a:t> com </a:t>
            </a:r>
            <a:r>
              <a:rPr lang="en-US" sz="1800" dirty="0" err="1"/>
              <a:t>melhor</a:t>
            </a:r>
            <a:r>
              <a:rPr lang="en-US" sz="1800" dirty="0"/>
              <a:t> </a:t>
            </a:r>
            <a:r>
              <a:rPr lang="en-US" sz="1800" dirty="0" err="1"/>
              <a:t>eficiencia</a:t>
            </a:r>
            <a:r>
              <a:rPr lang="en-US" sz="1800" dirty="0"/>
              <a:t> (</a:t>
            </a:r>
            <a:r>
              <a:rPr lang="en-US" sz="1800" dirty="0" err="1"/>
              <a:t>mais</a:t>
            </a:r>
            <a:r>
              <a:rPr lang="en-US" sz="1800" dirty="0"/>
              <a:t> e </a:t>
            </a:r>
            <a:r>
              <a:rPr lang="en-US" sz="1800" dirty="0" err="1"/>
              <a:t>maiores</a:t>
            </a:r>
            <a:r>
              <a:rPr lang="en-US" sz="1800" dirty="0"/>
              <a:t> I/</a:t>
            </a:r>
            <a:r>
              <a:rPr lang="en-US" sz="1800" dirty="0" err="1"/>
              <a:t>Os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75293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1729"/>
            <a:ext cx="8596668" cy="678426"/>
          </a:xfrm>
        </p:spPr>
        <p:txBody>
          <a:bodyPr/>
          <a:lstStyle/>
          <a:p>
            <a:r>
              <a:rPr lang="en-US" dirty="0"/>
              <a:t>Lazywriter e </a:t>
            </a:r>
            <a:r>
              <a:rPr lang="en-US" dirty="0" err="1"/>
              <a:t>CheckPoint</a:t>
            </a:r>
            <a:r>
              <a:rPr lang="en-US" dirty="0"/>
              <a:t> –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D2BD-685A-4ACD-8D59-164E440E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48813"/>
            <a:ext cx="9046770" cy="581086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/>
              <a:t>Traceflags</a:t>
            </a:r>
            <a:r>
              <a:rPr lang="en-US" sz="2000" dirty="0"/>
              <a:t>:</a:t>
            </a:r>
          </a:p>
          <a:p>
            <a:pPr lvl="1"/>
            <a:r>
              <a:rPr lang="en-US" dirty="0"/>
              <a:t>3505 – </a:t>
            </a:r>
            <a:r>
              <a:rPr lang="en-US" dirty="0" err="1"/>
              <a:t>Desabilita</a:t>
            </a:r>
            <a:r>
              <a:rPr lang="en-US" dirty="0"/>
              <a:t> checkpoint </a:t>
            </a:r>
            <a:r>
              <a:rPr lang="en-US" dirty="0" err="1"/>
              <a:t>automático</a:t>
            </a:r>
            <a:r>
              <a:rPr lang="en-US" dirty="0"/>
              <a:t> (why would you do that?)</a:t>
            </a:r>
          </a:p>
          <a:p>
            <a:pPr lvl="1"/>
            <a:r>
              <a:rPr lang="en-US" dirty="0"/>
              <a:t>3502 e 3504 – </a:t>
            </a:r>
            <a:r>
              <a:rPr lang="en-US" dirty="0" err="1"/>
              <a:t>Exibe</a:t>
            </a:r>
            <a:r>
              <a:rPr lang="en-US" dirty="0"/>
              <a:t> </a:t>
            </a:r>
            <a:r>
              <a:rPr lang="en-US" dirty="0" err="1"/>
              <a:t>informação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checkpoint no </a:t>
            </a:r>
            <a:r>
              <a:rPr lang="en-US" dirty="0" err="1"/>
              <a:t>errorlog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Usar</a:t>
            </a:r>
            <a:r>
              <a:rPr lang="en-US" dirty="0"/>
              <a:t> DBCC TRACEON (3502, 3504, -1)</a:t>
            </a:r>
          </a:p>
          <a:p>
            <a:pPr>
              <a:lnSpc>
                <a:spcPct val="120000"/>
              </a:lnSpc>
            </a:pPr>
            <a:r>
              <a:rPr lang="en-US" dirty="0" err="1"/>
              <a:t>Mensagen</a:t>
            </a:r>
            <a:r>
              <a:rPr lang="en-US" dirty="0"/>
              <a:t> de </a:t>
            </a:r>
            <a:r>
              <a:rPr lang="en-US" dirty="0" err="1"/>
              <a:t>flushcache</a:t>
            </a:r>
            <a:r>
              <a:rPr lang="en-US" dirty="0"/>
              <a:t> no </a:t>
            </a:r>
            <a:r>
              <a:rPr lang="en-US" dirty="0" err="1"/>
              <a:t>Errorlog</a:t>
            </a:r>
            <a:r>
              <a:rPr lang="en-US" dirty="0"/>
              <a:t>: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i="1" dirty="0" err="1"/>
              <a:t>FlushCache</a:t>
            </a:r>
            <a:r>
              <a:rPr lang="en-US" i="1" dirty="0"/>
              <a:t>: cleaned up 103364 </a:t>
            </a:r>
            <a:r>
              <a:rPr lang="en-US" i="1" dirty="0" err="1"/>
              <a:t>bufs</a:t>
            </a:r>
            <a:r>
              <a:rPr lang="en-US" i="1" dirty="0"/>
              <a:t> with 95030 writes in 574709 </a:t>
            </a:r>
            <a:r>
              <a:rPr lang="en-US" i="1" dirty="0" err="1"/>
              <a:t>ms</a:t>
            </a:r>
            <a:r>
              <a:rPr lang="en-US" i="1" dirty="0"/>
              <a:t> (avoided 87399 new dirty </a:t>
            </a:r>
            <a:r>
              <a:rPr lang="en-US" i="1" dirty="0" err="1"/>
              <a:t>bufs</a:t>
            </a:r>
            <a:r>
              <a:rPr lang="en-US" i="1" dirty="0"/>
              <a:t>) for </a:t>
            </a:r>
            <a:r>
              <a:rPr lang="en-US" i="1" dirty="0" err="1"/>
              <a:t>db</a:t>
            </a:r>
            <a:r>
              <a:rPr lang="en-US" i="1" dirty="0"/>
              <a:t> 5:0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i="1" dirty="0"/>
              <a:t>	last target outstanding: 104640, </a:t>
            </a:r>
            <a:r>
              <a:rPr lang="en-US" i="1" dirty="0" err="1">
                <a:solidFill>
                  <a:srgbClr val="FF0000"/>
                </a:solidFill>
              </a:rPr>
              <a:t>avgWriteLatency</a:t>
            </a:r>
            <a:r>
              <a:rPr lang="en-US" i="1" dirty="0">
                <a:solidFill>
                  <a:srgbClr val="FF0000"/>
                </a:solidFill>
              </a:rPr>
              <a:t> 2917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i="1" dirty="0"/>
              <a:t>	average writes per second: 185.43 writes/sec </a:t>
            </a:r>
          </a:p>
          <a:p>
            <a:pPr marL="457200" lvl="1" indent="0">
              <a:spcBef>
                <a:spcPts val="0"/>
              </a:spcBef>
              <a:buNone/>
            </a:pPr>
            <a:r>
              <a:rPr lang="en-US" i="1" dirty="0"/>
              <a:t>	average throughput:   1.58 MB/sec, I/O saturation: 17826, context switches 67473</a:t>
            </a:r>
            <a:endParaRPr lang="en-US" dirty="0"/>
          </a:p>
          <a:p>
            <a:pPr lvl="1"/>
            <a:r>
              <a:rPr lang="en-US" dirty="0" err="1"/>
              <a:t>Desculpa</a:t>
            </a:r>
            <a:r>
              <a:rPr lang="en-US" dirty="0"/>
              <a:t> a </a:t>
            </a:r>
            <a:r>
              <a:rPr lang="en-US" dirty="0" err="1"/>
              <a:t>sinceridade</a:t>
            </a:r>
            <a:r>
              <a:rPr lang="en-US" dirty="0"/>
              <a:t>, mas,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storage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bosta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alguma</a:t>
            </a:r>
            <a:r>
              <a:rPr lang="en-US" dirty="0"/>
              <a:t> config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cagada</a:t>
            </a:r>
            <a:r>
              <a:rPr lang="en-US" dirty="0"/>
              <a:t>. </a:t>
            </a:r>
          </a:p>
          <a:p>
            <a:pPr lvl="2"/>
            <a:r>
              <a:rPr lang="en-US" dirty="0"/>
              <a:t>9.5 </a:t>
            </a:r>
            <a:r>
              <a:rPr lang="en-US" dirty="0" err="1"/>
              <a:t>minutos</a:t>
            </a:r>
            <a:r>
              <a:rPr lang="en-US" dirty="0"/>
              <a:t> </a:t>
            </a:r>
            <a:r>
              <a:rPr lang="en-US" dirty="0" err="1"/>
              <a:t>pra</a:t>
            </a:r>
            <a:r>
              <a:rPr lang="en-US" dirty="0"/>
              <a:t> </a:t>
            </a:r>
            <a:r>
              <a:rPr lang="en-US" dirty="0" err="1"/>
              <a:t>escrever</a:t>
            </a:r>
            <a:r>
              <a:rPr lang="en-US" dirty="0"/>
              <a:t> 742mb (</a:t>
            </a:r>
            <a:r>
              <a:rPr lang="en-US" i="1" dirty="0"/>
              <a:t>95030 </a:t>
            </a:r>
            <a:r>
              <a:rPr lang="en-US" i="1" dirty="0" err="1"/>
              <a:t>páginas</a:t>
            </a:r>
            <a:r>
              <a:rPr lang="en-US" i="1" dirty="0"/>
              <a:t> * 8</a:t>
            </a:r>
            <a:r>
              <a:rPr lang="en-US" dirty="0"/>
              <a:t>) é </a:t>
            </a:r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… </a:t>
            </a:r>
            <a:r>
              <a:rPr lang="en-US" dirty="0" err="1"/>
              <a:t>latência</a:t>
            </a:r>
            <a:r>
              <a:rPr lang="en-US" dirty="0"/>
              <a:t> de 2.9 </a:t>
            </a:r>
            <a:r>
              <a:rPr lang="en-US" dirty="0" err="1"/>
              <a:t>segundos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algo</a:t>
            </a:r>
            <a:r>
              <a:rPr lang="en-US" dirty="0"/>
              <a:t> a ser </a:t>
            </a:r>
            <a:r>
              <a:rPr lang="en-US" dirty="0" err="1"/>
              <a:t>levado</a:t>
            </a:r>
            <a:r>
              <a:rPr lang="en-US" dirty="0"/>
              <a:t> a </a:t>
            </a:r>
            <a:r>
              <a:rPr lang="en-US" dirty="0" err="1"/>
              <a:t>sério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Essa </a:t>
            </a:r>
            <a:r>
              <a:rPr lang="en-US" dirty="0" err="1"/>
              <a:t>mensagem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exibida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acontecer</a:t>
            </a:r>
            <a:r>
              <a:rPr lang="en-US" dirty="0"/>
              <a:t> um “Long Checkpoint” (a '</a:t>
            </a:r>
            <a:r>
              <a:rPr lang="en-US" dirty="0" err="1"/>
              <a:t>FlushCache</a:t>
            </a:r>
            <a:r>
              <a:rPr lang="en-US" dirty="0"/>
              <a:t> / checkpoint' operation on a database that has exceeded the configured recovery interval.)</a:t>
            </a:r>
          </a:p>
          <a:p>
            <a:pPr lvl="1"/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vem</a:t>
            </a:r>
            <a:r>
              <a:rPr lang="en-US" dirty="0"/>
              <a:t> </a:t>
            </a:r>
            <a:r>
              <a:rPr lang="en-US" dirty="0" err="1"/>
              <a:t>acompanhada</a:t>
            </a:r>
            <a:r>
              <a:rPr lang="en-US" dirty="0"/>
              <a:t> do </a:t>
            </a:r>
            <a:r>
              <a:rPr lang="en-US" dirty="0" err="1"/>
              <a:t>famoso</a:t>
            </a:r>
            <a:r>
              <a:rPr lang="en-US" dirty="0"/>
              <a:t> e </a:t>
            </a:r>
            <a:r>
              <a:rPr lang="en-US" dirty="0" err="1"/>
              <a:t>terrível</a:t>
            </a:r>
            <a:r>
              <a:rPr lang="en-US" dirty="0"/>
              <a:t> “"SQL Server has encountered NNNN occurrence(s) of I/O requests taking longer than 15 seconds to complete on file”…</a:t>
            </a:r>
          </a:p>
          <a:p>
            <a:pPr lvl="1"/>
            <a:r>
              <a:rPr lang="it-IT" dirty="0"/>
              <a:t>sys.dm_io_virtual_file_stats pode ser utilizada para obter a média de read/write I/O stalls (</a:t>
            </a:r>
            <a:r>
              <a:rPr lang="en-US" dirty="0"/>
              <a:t>Total time, in milliseconds, that users waited for I/O to be completed on the file.</a:t>
            </a:r>
            <a:r>
              <a:rPr lang="it-IT" dirty="0"/>
              <a:t>) por arquivo do DB.</a:t>
            </a:r>
          </a:p>
          <a:p>
            <a:pPr lvl="1"/>
            <a:r>
              <a:rPr lang="it-IT" dirty="0"/>
              <a:t>Revisar configurações da storage e acesso a storage</a:t>
            </a:r>
          </a:p>
          <a:p>
            <a:pPr lvl="2"/>
            <a:r>
              <a:rPr lang="it-IT" dirty="0"/>
              <a:t>Em VMs, ver deph queue e IOPS suportado </a:t>
            </a:r>
            <a:r>
              <a:rPr lang="it-IT"/>
              <a:t>pelas LUNS apresentadas</a:t>
            </a:r>
            <a:endParaRPr lang="it-IT" dirty="0"/>
          </a:p>
          <a:p>
            <a:pPr lvl="1"/>
            <a:r>
              <a:rPr lang="it-IT" dirty="0"/>
              <a:t>Certifique-se de que os drivers da storage estão atualizados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7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91729"/>
            <a:ext cx="9449892" cy="678426"/>
          </a:xfrm>
        </p:spPr>
        <p:txBody>
          <a:bodyPr>
            <a:normAutofit fontScale="90000"/>
          </a:bodyPr>
          <a:lstStyle/>
          <a:p>
            <a:r>
              <a:rPr lang="en-US" dirty="0"/>
              <a:t>Lazywriter e </a:t>
            </a:r>
            <a:r>
              <a:rPr lang="en-US" dirty="0" err="1"/>
              <a:t>CheckPoint</a:t>
            </a:r>
            <a:r>
              <a:rPr lang="en-US" dirty="0"/>
              <a:t> – 7 (ok, </a:t>
            </a:r>
            <a:r>
              <a:rPr lang="en-US" dirty="0" err="1"/>
              <a:t>chega</a:t>
            </a:r>
            <a:r>
              <a:rPr lang="en-US" dirty="0"/>
              <a:t>, </a:t>
            </a:r>
            <a:r>
              <a:rPr lang="en-US" dirty="0" err="1"/>
              <a:t>parei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D2BD-685A-4ACD-8D59-164E440E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93057"/>
            <a:ext cx="9233582" cy="5673213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Eager writing</a:t>
            </a:r>
          </a:p>
          <a:p>
            <a:pPr lvl="1"/>
            <a:r>
              <a:rPr lang="pt-BR" sz="1800" dirty="0"/>
              <a:t>Escreve páginas sujas associadas a operações minimamente </a:t>
            </a:r>
            <a:r>
              <a:rPr lang="pt-BR" sz="1800" dirty="0" err="1"/>
              <a:t>logadas</a:t>
            </a:r>
            <a:r>
              <a:rPr lang="pt-BR" sz="1800" dirty="0"/>
              <a:t> (bulk </a:t>
            </a:r>
            <a:r>
              <a:rPr lang="pt-BR" sz="1800" dirty="0" err="1"/>
              <a:t>insert</a:t>
            </a:r>
            <a:r>
              <a:rPr lang="pt-BR" sz="1800" dirty="0"/>
              <a:t> ou </a:t>
            </a:r>
            <a:r>
              <a:rPr lang="pt-BR" sz="1800" dirty="0" err="1"/>
              <a:t>select</a:t>
            </a:r>
            <a:r>
              <a:rPr lang="pt-BR" sz="1800" dirty="0"/>
              <a:t> </a:t>
            </a:r>
            <a:r>
              <a:rPr lang="pt-BR" sz="1800" dirty="0" err="1"/>
              <a:t>into</a:t>
            </a:r>
            <a:r>
              <a:rPr lang="pt-BR" sz="1800" dirty="0"/>
              <a:t>) em disco</a:t>
            </a:r>
          </a:p>
          <a:p>
            <a:pPr lvl="1"/>
            <a:r>
              <a:rPr lang="pt-BR" sz="1800" dirty="0"/>
              <a:t>Assim como quase sempre no SQL, esse I/O é assíncrono, portanto o SQL não precisa espera a operação terminar</a:t>
            </a:r>
          </a:p>
          <a:p>
            <a:pPr lvl="1"/>
            <a:r>
              <a:rPr lang="pt-BR" sz="1800" dirty="0"/>
              <a:t>A ideia de ter um processo só pra isso, é evitar que páginas recém criadas encham o BP data cache muito rapidamente enquanto esperam pelo </a:t>
            </a:r>
            <a:r>
              <a:rPr lang="pt-BR" sz="1800" dirty="0" err="1"/>
              <a:t>LazyWriter</a:t>
            </a:r>
            <a:r>
              <a:rPr lang="pt-BR" sz="1800" dirty="0"/>
              <a:t> ou </a:t>
            </a:r>
            <a:r>
              <a:rPr lang="pt-BR" sz="1800" dirty="0" err="1"/>
              <a:t>CheckPoint</a:t>
            </a:r>
            <a:r>
              <a:rPr lang="pt-BR" sz="1800" dirty="0"/>
              <a:t> para serem escritas em disco. Com o “</a:t>
            </a:r>
            <a:r>
              <a:rPr lang="pt-BR" sz="1800" dirty="0" err="1"/>
              <a:t>eager</a:t>
            </a:r>
            <a:r>
              <a:rPr lang="pt-BR" sz="1800" dirty="0"/>
              <a:t>” as páginas são escritas o mais rápido possível pra minimizar o impacto de I/O necessário para faze o flush dessas páginas.</a:t>
            </a:r>
          </a:p>
          <a:p>
            <a:pPr lvl="1"/>
            <a:r>
              <a:rPr lang="pt-BR" sz="1800" dirty="0"/>
              <a:t>As operações de bulk mantem uma lista de páginas sujas, quando essa lista enche o </a:t>
            </a:r>
            <a:r>
              <a:rPr lang="pt-BR" sz="1800" dirty="0" err="1"/>
              <a:t>eager</a:t>
            </a:r>
            <a:r>
              <a:rPr lang="pt-BR" sz="1800" dirty="0"/>
              <a:t> </a:t>
            </a:r>
            <a:r>
              <a:rPr lang="pt-BR" sz="1800" dirty="0" err="1"/>
              <a:t>writing</a:t>
            </a:r>
            <a:r>
              <a:rPr lang="pt-BR" sz="1800" dirty="0"/>
              <a:t> entra e faz um flush (</a:t>
            </a:r>
            <a:r>
              <a:rPr lang="pt-BR" sz="1800" i="1" dirty="0" err="1"/>
              <a:t>WriteFileGather</a:t>
            </a:r>
            <a:r>
              <a:rPr lang="pt-BR" sz="1800" dirty="0"/>
              <a:t>)  de 128k assíncrono.</a:t>
            </a:r>
          </a:p>
          <a:p>
            <a:r>
              <a:rPr lang="en-US" sz="2000" dirty="0"/>
              <a:t>Eager writing </a:t>
            </a:r>
            <a:r>
              <a:rPr lang="en-US" sz="2000" dirty="0" err="1"/>
              <a:t>mudou</a:t>
            </a:r>
            <a:r>
              <a:rPr lang="en-US" sz="2000" dirty="0"/>
              <a:t> no </a:t>
            </a:r>
            <a:r>
              <a:rPr lang="en-US" sz="2000" b="1" i="1" dirty="0"/>
              <a:t>SQL2014, SQL2012SP1_CU10 </a:t>
            </a:r>
            <a:r>
              <a:rPr lang="en-US" sz="2000" dirty="0"/>
              <a:t>e </a:t>
            </a:r>
            <a:r>
              <a:rPr lang="en-US" sz="2000" b="1" i="1" dirty="0"/>
              <a:t>SQL2012SP2_CU1</a:t>
            </a:r>
          </a:p>
          <a:p>
            <a:pPr lvl="1"/>
            <a:r>
              <a:rPr lang="en-US" sz="1800" dirty="0"/>
              <a:t>Eager writer </a:t>
            </a:r>
            <a:r>
              <a:rPr lang="en-US" sz="1800" dirty="0" err="1"/>
              <a:t>foi</a:t>
            </a:r>
            <a:r>
              <a:rPr lang="en-US" sz="1800" dirty="0"/>
              <a:t> “</a:t>
            </a:r>
            <a:r>
              <a:rPr lang="en-US" sz="1800" dirty="0" err="1"/>
              <a:t>relaxado</a:t>
            </a:r>
            <a:r>
              <a:rPr lang="en-US" sz="1800" dirty="0"/>
              <a:t>” para </a:t>
            </a:r>
            <a:r>
              <a:rPr lang="en-US" sz="1800" dirty="0" err="1"/>
              <a:t>objetos</a:t>
            </a:r>
            <a:r>
              <a:rPr lang="en-US" sz="1800" dirty="0"/>
              <a:t> no Tempdb (sort in </a:t>
            </a:r>
            <a:r>
              <a:rPr lang="en-US" sz="1800" dirty="0" err="1"/>
              <a:t>tempdb</a:t>
            </a:r>
            <a:r>
              <a:rPr lang="en-US" sz="1800" dirty="0"/>
              <a:t> e </a:t>
            </a:r>
            <a:r>
              <a:rPr lang="en-US" sz="1800" dirty="0" err="1"/>
              <a:t>select+into</a:t>
            </a:r>
            <a:r>
              <a:rPr lang="en-US" sz="1800" dirty="0"/>
              <a:t>), </a:t>
            </a:r>
            <a:r>
              <a:rPr lang="en-US" sz="1800" dirty="0" err="1"/>
              <a:t>como</a:t>
            </a:r>
            <a:r>
              <a:rPr lang="en-US" sz="1800" dirty="0"/>
              <a:t> </a:t>
            </a:r>
            <a:r>
              <a:rPr lang="en-US" sz="1800" dirty="0" err="1"/>
              <a:t>na</a:t>
            </a:r>
            <a:r>
              <a:rPr lang="en-US" sz="1800" dirty="0"/>
              <a:t> </a:t>
            </a:r>
            <a:r>
              <a:rPr lang="en-US" sz="1800" dirty="0" err="1"/>
              <a:t>teoria</a:t>
            </a:r>
            <a:r>
              <a:rPr lang="en-US" sz="1800" dirty="0"/>
              <a:t> </a:t>
            </a:r>
            <a:r>
              <a:rPr lang="en-US" sz="1800" dirty="0" err="1"/>
              <a:t>esses</a:t>
            </a:r>
            <a:r>
              <a:rPr lang="en-US" sz="1800" dirty="0"/>
              <a:t> </a:t>
            </a:r>
            <a:r>
              <a:rPr lang="en-US" sz="1800" dirty="0" err="1"/>
              <a:t>objetos</a:t>
            </a:r>
            <a:r>
              <a:rPr lang="en-US" sz="1800" dirty="0"/>
              <a:t> </a:t>
            </a:r>
            <a:r>
              <a:rPr lang="en-US" sz="1800" dirty="0" err="1"/>
              <a:t>terão</a:t>
            </a:r>
            <a:r>
              <a:rPr lang="en-US" sz="1800" dirty="0"/>
              <a:t> </a:t>
            </a:r>
            <a:r>
              <a:rPr lang="en-US" sz="1800" dirty="0" err="1"/>
              <a:t>vida</a:t>
            </a:r>
            <a:r>
              <a:rPr lang="en-US" sz="1800" dirty="0"/>
              <a:t> </a:t>
            </a:r>
            <a:r>
              <a:rPr lang="en-US" sz="1800" dirty="0" err="1"/>
              <a:t>curta</a:t>
            </a:r>
            <a:r>
              <a:rPr lang="en-US" sz="1800" dirty="0"/>
              <a:t>, </a:t>
            </a:r>
            <a:r>
              <a:rPr lang="en-US" sz="1800" dirty="0" err="1"/>
              <a:t>não</a:t>
            </a:r>
            <a:r>
              <a:rPr lang="en-US" sz="1800" dirty="0"/>
              <a:t> é </a:t>
            </a:r>
            <a:r>
              <a:rPr lang="en-US" sz="1800" dirty="0" err="1"/>
              <a:t>necessário</a:t>
            </a:r>
            <a:r>
              <a:rPr lang="en-US" sz="1800" dirty="0"/>
              <a:t> </a:t>
            </a:r>
            <a:r>
              <a:rPr lang="en-US" sz="1800" dirty="0" err="1"/>
              <a:t>fazer</a:t>
            </a:r>
            <a:r>
              <a:rPr lang="en-US" sz="1800" dirty="0"/>
              <a:t> o flush </a:t>
            </a:r>
            <a:r>
              <a:rPr lang="en-US" sz="1800" dirty="0" err="1"/>
              <a:t>tão</a:t>
            </a:r>
            <a:r>
              <a:rPr lang="en-US" sz="1800" dirty="0"/>
              <a:t> </a:t>
            </a:r>
            <a:r>
              <a:rPr lang="en-US" sz="1800" dirty="0" err="1"/>
              <a:t>desperadamente</a:t>
            </a:r>
            <a:r>
              <a:rPr lang="en-US" sz="1800" dirty="0"/>
              <a:t> </a:t>
            </a:r>
            <a:r>
              <a:rPr lang="en-US" sz="1800" dirty="0" err="1"/>
              <a:t>assim</a:t>
            </a:r>
            <a:r>
              <a:rPr lang="en-US" sz="1800" dirty="0"/>
              <a:t> pois é </a:t>
            </a:r>
            <a:r>
              <a:rPr lang="en-US" sz="1800" dirty="0" err="1"/>
              <a:t>provável</a:t>
            </a:r>
            <a:r>
              <a:rPr lang="en-US" sz="1800" dirty="0"/>
              <a:t> que a </a:t>
            </a:r>
            <a:r>
              <a:rPr lang="en-US" sz="1800" dirty="0" err="1"/>
              <a:t>tabela</a:t>
            </a:r>
            <a:r>
              <a:rPr lang="en-US" sz="1800" dirty="0"/>
              <a:t>/</a:t>
            </a:r>
            <a:r>
              <a:rPr lang="en-US" sz="1800" dirty="0" err="1"/>
              <a:t>objeto</a:t>
            </a:r>
            <a:r>
              <a:rPr lang="en-US" sz="1800" dirty="0"/>
              <a:t> </a:t>
            </a:r>
            <a:r>
              <a:rPr lang="en-US" sz="1800" dirty="0" err="1"/>
              <a:t>seja</a:t>
            </a:r>
            <a:r>
              <a:rPr lang="en-US" sz="1800" dirty="0"/>
              <a:t> </a:t>
            </a:r>
            <a:r>
              <a:rPr lang="en-US" sz="1800" dirty="0" err="1"/>
              <a:t>removido</a:t>
            </a:r>
            <a:r>
              <a:rPr lang="en-US" sz="1800" dirty="0"/>
              <a:t> e as </a:t>
            </a:r>
            <a:r>
              <a:rPr lang="en-US" sz="1800" dirty="0" err="1"/>
              <a:t>páginas</a:t>
            </a:r>
            <a:r>
              <a:rPr lang="en-US" sz="1800" dirty="0"/>
              <a:t> </a:t>
            </a:r>
            <a:r>
              <a:rPr lang="en-US" sz="1800" dirty="0" err="1"/>
              <a:t>voltarão</a:t>
            </a:r>
            <a:r>
              <a:rPr lang="en-US" sz="1800" dirty="0"/>
              <a:t> para a “free list”.</a:t>
            </a:r>
          </a:p>
          <a:p>
            <a:pPr lvl="1"/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seja</a:t>
            </a:r>
            <a:r>
              <a:rPr lang="en-US" sz="1800" dirty="0"/>
              <a:t>, sim,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tabela</a:t>
            </a:r>
            <a:r>
              <a:rPr lang="en-US" sz="1800" dirty="0"/>
              <a:t> </a:t>
            </a:r>
            <a:r>
              <a:rPr lang="en-US" sz="1800" dirty="0" err="1"/>
              <a:t>criada</a:t>
            </a:r>
            <a:r>
              <a:rPr lang="en-US" sz="1800" dirty="0"/>
              <a:t> via </a:t>
            </a:r>
            <a:r>
              <a:rPr lang="en-US" sz="1800" dirty="0" err="1"/>
              <a:t>select+into</a:t>
            </a:r>
            <a:r>
              <a:rPr lang="en-US" sz="1800" dirty="0"/>
              <a:t> no </a:t>
            </a:r>
            <a:r>
              <a:rPr lang="en-US" sz="1800" dirty="0" err="1"/>
              <a:t>tempdb</a:t>
            </a:r>
            <a:r>
              <a:rPr lang="en-US" sz="1800" dirty="0"/>
              <a:t>, </a:t>
            </a:r>
            <a:r>
              <a:rPr lang="en-US" sz="1800" dirty="0" err="1"/>
              <a:t>pode</a:t>
            </a:r>
            <a:r>
              <a:rPr lang="en-US" sz="1800" dirty="0"/>
              <a:t> </a:t>
            </a:r>
            <a:r>
              <a:rPr lang="en-US" sz="1800" dirty="0" err="1"/>
              <a:t>residir</a:t>
            </a:r>
            <a:r>
              <a:rPr lang="en-US" sz="1800" dirty="0"/>
              <a:t> </a:t>
            </a:r>
            <a:r>
              <a:rPr lang="en-US" sz="1800" dirty="0" err="1"/>
              <a:t>apenas</a:t>
            </a:r>
            <a:r>
              <a:rPr lang="en-US" sz="1800" dirty="0"/>
              <a:t> </a:t>
            </a:r>
            <a:r>
              <a:rPr lang="en-US" sz="1800" dirty="0" err="1"/>
              <a:t>em</a:t>
            </a:r>
            <a:r>
              <a:rPr lang="en-US" sz="1800" dirty="0"/>
              <a:t> </a:t>
            </a:r>
            <a:r>
              <a:rPr lang="en-US" sz="1800" dirty="0" err="1"/>
              <a:t>memória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.</a:t>
            </a:r>
          </a:p>
          <a:p>
            <a:pPr lvl="1"/>
            <a:r>
              <a:rPr lang="en-US" sz="1800" dirty="0" err="1">
                <a:sym typeface="Wingdings" panose="05000000000000000000" pitchFamily="2" charset="2"/>
              </a:rPr>
              <a:t>Lição</a:t>
            </a:r>
            <a:r>
              <a:rPr lang="en-US" sz="1800" dirty="0">
                <a:sym typeface="Wingdings" panose="05000000000000000000" pitchFamily="2" charset="2"/>
              </a:rPr>
              <a:t> de casa, </a:t>
            </a:r>
            <a:r>
              <a:rPr lang="en-US" sz="1800" dirty="0" err="1">
                <a:sym typeface="Wingdings" panose="05000000000000000000" pitchFamily="2" charset="2"/>
              </a:rPr>
              <a:t>será</a:t>
            </a:r>
            <a:r>
              <a:rPr lang="en-US" sz="1800" dirty="0">
                <a:sym typeface="Wingdings" panose="05000000000000000000" pitchFamily="2" charset="2"/>
              </a:rPr>
              <a:t> que com INSERT+SELECT+TABLOCK o </a:t>
            </a:r>
            <a:r>
              <a:rPr lang="en-US" sz="1800" dirty="0" err="1">
                <a:sym typeface="Wingdings" panose="05000000000000000000" pitchFamily="2" charset="2"/>
              </a:rPr>
              <a:t>comportamento</a:t>
            </a:r>
            <a:r>
              <a:rPr lang="en-US" sz="1800" dirty="0">
                <a:sym typeface="Wingdings" panose="05000000000000000000" pitchFamily="2" charset="2"/>
              </a:rPr>
              <a:t> é o </a:t>
            </a:r>
            <a:r>
              <a:rPr lang="en-US" sz="1800" dirty="0" err="1">
                <a:sym typeface="Wingdings" panose="05000000000000000000" pitchFamily="2" charset="2"/>
              </a:rPr>
              <a:t>mesmo</a:t>
            </a:r>
            <a:r>
              <a:rPr lang="en-US" sz="1800" dirty="0">
                <a:sym typeface="Wingdings" panose="05000000000000000000" pitchFamily="2" charset="2"/>
              </a:rPr>
              <a:t>?</a:t>
            </a:r>
            <a:endParaRPr lang="en-US" sz="1800" dirty="0"/>
          </a:p>
          <a:p>
            <a:r>
              <a:rPr lang="en-US" sz="2000" dirty="0"/>
              <a:t>Links</a:t>
            </a:r>
          </a:p>
          <a:p>
            <a:pPr lvl="1"/>
            <a:r>
              <a:rPr lang="en-US" sz="1800" dirty="0">
                <a:hlinkClick r:id="rId2"/>
              </a:rPr>
              <a:t>https://support.microsoft.com/en-us/help/2958012/fix-poor-performance-on-i-o-when-you-execute-select-into-temporary-tab?sd=rss&amp;spid=1044</a:t>
            </a:r>
            <a:endParaRPr lang="en-US" sz="1800" dirty="0"/>
          </a:p>
          <a:p>
            <a:pPr lvl="1"/>
            <a:r>
              <a:rPr lang="en-US" sz="1800" dirty="0">
                <a:hlinkClick r:id="rId3"/>
              </a:rPr>
              <a:t>https://blogs.msdn.microsoft.com/psssql/2014/04/09/sql-server-2014-tempdb-hidden-performance-gem/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033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B0D14-A8BF-4B1F-8AAD-A5B0B304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writer e </a:t>
            </a:r>
            <a:r>
              <a:rPr lang="en-US" dirty="0" err="1"/>
              <a:t>CheckPoint</a:t>
            </a:r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E3E95BD-2FD2-4E7B-8AE6-C6671DD17223}"/>
              </a:ext>
            </a:extLst>
          </p:cNvPr>
          <p:cNvSpPr txBox="1">
            <a:spLocks/>
          </p:cNvSpPr>
          <p:nvPr/>
        </p:nvSpPr>
        <p:spPr>
          <a:xfrm>
            <a:off x="3539327" y="3275368"/>
            <a:ext cx="3491509" cy="1224408"/>
          </a:xfrm>
          <a:prstGeom prst="rect">
            <a:avLst/>
          </a:prstGeom>
        </p:spPr>
        <p:txBody>
          <a:bodyPr vert="horz" lIns="121920" tIns="60960" rIns="121920" bIns="60960" rtlCol="0" anchor="t" anchorCtr="0">
            <a:noAutofit/>
            <a:scene3d>
              <a:camera prst="orthographicFront"/>
              <a:lightRig rig="flat" dir="t"/>
            </a:scene3d>
            <a:sp3d extrusionH="88900" contourW="2540">
              <a:contourClr>
                <a:srgbClr val="F4A234"/>
              </a:contourClr>
            </a:sp3d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itchFamily="34" charset="0"/>
              <a:buNone/>
              <a:defRPr kumimoji="0" lang="en-US" sz="10000" b="1" i="1" u="none" strike="noStrike" kern="1200" cap="none" spc="-642" normalizeH="0" baseline="0" noProof="0" dirty="0" smtClean="0">
                <a:ln w="11430"/>
                <a:gradFill>
                  <a:gsLst>
                    <a:gs pos="0">
                      <a:srgbClr val="FF9929">
                        <a:lumMod val="20000"/>
                        <a:lumOff val="80000"/>
                      </a:srgbClr>
                    </a:gs>
                    <a:gs pos="28000">
                      <a:srgbClr val="F8F57B"/>
                    </a:gs>
                    <a:gs pos="62000">
                      <a:srgbClr val="D5B953"/>
                    </a:gs>
                    <a:gs pos="88000">
                      <a:srgbClr val="D1943B"/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uLnTx/>
                <a:uFillTx/>
                <a:latin typeface="Segoe UI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24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20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–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/>
              </a:buClr>
              <a:buFont typeface="Arial"/>
              <a:buChar char="•"/>
              <a:defRPr sz="1600" b="0" i="0" kern="1200">
                <a:solidFill>
                  <a:srgbClr val="FFFFFF"/>
                </a:solidFill>
                <a:latin typeface="Segoe UI"/>
                <a:ea typeface="+mn-ea"/>
                <a:cs typeface="Segoe U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7200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9B6ADB-F1AC-4CB0-A4E7-CA7734721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753" y="2308941"/>
            <a:ext cx="1010785" cy="1120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51FB14-7F00-46B2-BD5B-5F9C2839D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403" y="2421933"/>
            <a:ext cx="937290" cy="94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81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2351D-E9E1-4449-AB36-326F0209C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196645"/>
            <a:ext cx="8596668" cy="1320800"/>
          </a:xfrm>
        </p:spPr>
        <p:txBody>
          <a:bodyPr/>
          <a:lstStyle/>
          <a:p>
            <a:r>
              <a:rPr lang="en-US" dirty="0"/>
              <a:t>FAQ –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tentar</a:t>
            </a:r>
            <a:r>
              <a:rPr lang="en-US" dirty="0"/>
              <a:t> responder </a:t>
            </a:r>
            <a:r>
              <a:rPr lang="en-US" dirty="0" err="1"/>
              <a:t>algumas</a:t>
            </a:r>
            <a:r>
              <a:rPr lang="en-US" dirty="0"/>
              <a:t> </a:t>
            </a:r>
            <a:r>
              <a:rPr lang="en-US" dirty="0" err="1"/>
              <a:t>perguntas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 no 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8D2BD-685A-4ACD-8D59-164E440E7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517445"/>
            <a:ext cx="9361402" cy="497184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devo </a:t>
            </a:r>
            <a:r>
              <a:rPr lang="en-US" dirty="0" err="1"/>
              <a:t>usar</a:t>
            </a:r>
            <a:r>
              <a:rPr lang="en-US" dirty="0"/>
              <a:t> LPIM ? </a:t>
            </a:r>
          </a:p>
          <a:p>
            <a:pPr>
              <a:buFont typeface="+mj-lt"/>
              <a:buAutoNum type="arabicPeriod"/>
            </a:pPr>
            <a:r>
              <a:rPr lang="en-US" dirty="0"/>
              <a:t>O que é o buffer pool? O que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nele</a:t>
            </a:r>
            <a:r>
              <a:rPr lang="en-US" dirty="0"/>
              <a:t>? </a:t>
            </a:r>
          </a:p>
          <a:p>
            <a:pPr>
              <a:buFont typeface="+mj-lt"/>
              <a:buAutoNum type="arabicPeriod"/>
            </a:pPr>
            <a:r>
              <a:rPr lang="en-US" dirty="0"/>
              <a:t>Se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definir</a:t>
            </a:r>
            <a:r>
              <a:rPr lang="en-US" dirty="0"/>
              <a:t> 10GB no min server memory, o SQL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alocar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10GB no startup?</a:t>
            </a:r>
          </a:p>
          <a:p>
            <a:pPr>
              <a:buFont typeface="+mj-lt"/>
              <a:buAutoNum type="arabicPeriod"/>
            </a:pPr>
            <a:r>
              <a:rPr lang="en-US" dirty="0"/>
              <a:t>Se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adicionar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 no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reiniciar</a:t>
            </a:r>
            <a:r>
              <a:rPr lang="en-US" dirty="0"/>
              <a:t> o </a:t>
            </a:r>
            <a:r>
              <a:rPr lang="en-US" dirty="0" err="1"/>
              <a:t>serviço</a:t>
            </a:r>
            <a:r>
              <a:rPr lang="en-US" dirty="0"/>
              <a:t> do SQL para </a:t>
            </a: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?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memory clerks que </a:t>
            </a:r>
            <a:r>
              <a:rPr lang="en-US" dirty="0" err="1"/>
              <a:t>normalmente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consomem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? </a:t>
            </a:r>
          </a:p>
          <a:p>
            <a:pPr>
              <a:buFont typeface="+mj-lt"/>
              <a:buAutoNum type="arabicPeriod"/>
            </a:pPr>
            <a:r>
              <a:rPr lang="en-US" dirty="0"/>
              <a:t>O que é o lazy writer?</a:t>
            </a:r>
          </a:p>
          <a:p>
            <a:pPr>
              <a:buFont typeface="+mj-lt"/>
              <a:buAutoNum type="arabicPeriod"/>
            </a:pPr>
            <a:r>
              <a:rPr lang="en-US" dirty="0"/>
              <a:t>O que é um checkpoint? </a:t>
            </a:r>
          </a:p>
          <a:p>
            <a:pPr>
              <a:buFont typeface="+mj-lt"/>
              <a:buAutoNum type="arabicPeriod"/>
            </a:pPr>
            <a:r>
              <a:rPr lang="en-US" dirty="0"/>
              <a:t>O que é um indirect checkpoint? O que </a:t>
            </a:r>
            <a:r>
              <a:rPr lang="en-US" dirty="0" err="1"/>
              <a:t>muda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?</a:t>
            </a:r>
          </a:p>
          <a:p>
            <a:pPr>
              <a:buFont typeface="+mj-lt"/>
              <a:buAutoNum type="arabicPeriod"/>
            </a:pPr>
            <a:r>
              <a:rPr lang="en-US" dirty="0"/>
              <a:t>Qual a </a:t>
            </a:r>
            <a:r>
              <a:rPr lang="en-US" dirty="0" err="1"/>
              <a:t>diferença</a:t>
            </a:r>
            <a:r>
              <a:rPr lang="en-US" dirty="0"/>
              <a:t> entre o lazy writer e o checkpoint?</a:t>
            </a:r>
          </a:p>
          <a:p>
            <a:pPr>
              <a:buFont typeface="+mj-lt"/>
              <a:buAutoNum type="arabicPeriod"/>
            </a:pPr>
            <a:r>
              <a:rPr lang="en-US" dirty="0"/>
              <a:t>O que o checkpoint </a:t>
            </a:r>
            <a:r>
              <a:rPr lang="en-US" dirty="0" err="1"/>
              <a:t>faz</a:t>
            </a:r>
            <a:r>
              <a:rPr lang="en-US" dirty="0"/>
              <a:t> no Tempdb? </a:t>
            </a:r>
          </a:p>
          <a:p>
            <a:pPr>
              <a:buFont typeface="+mj-lt"/>
              <a:buAutoNum type="arabicPeriod"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de 0 a 10, o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de um happy hour? 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122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eople Chat buddies 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6878" y="4147807"/>
            <a:ext cx="3911102" cy="25825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5"/>
          <p:cNvSpPr txBox="1"/>
          <p:nvPr/>
        </p:nvSpPr>
        <p:spPr>
          <a:xfrm>
            <a:off x="4753198" y="4833592"/>
            <a:ext cx="1071992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63">
              <a:defRPr/>
            </a:pPr>
            <a:r>
              <a:rPr lang="pt-BR" sz="13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280" y="274638"/>
            <a:ext cx="8229600" cy="114300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Perguntas?</a:t>
            </a:r>
          </a:p>
        </p:txBody>
      </p:sp>
      <p:sp>
        <p:nvSpPr>
          <p:cNvPr id="7" name="AutoShape 41"/>
          <p:cNvSpPr>
            <a:spLocks noChangeArrowheads="1"/>
          </p:cNvSpPr>
          <p:nvPr/>
        </p:nvSpPr>
        <p:spPr bwMode="auto">
          <a:xfrm>
            <a:off x="265062" y="1189637"/>
            <a:ext cx="8509161" cy="2437235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pt-BR" dirty="0">
                <a:solidFill>
                  <a:srgbClr val="171717"/>
                </a:solidFill>
                <a:latin typeface="Consolas" panose="020B0609020204030204" pitchFamily="49" charset="0"/>
              </a:rPr>
              <a:t> "</a:t>
            </a:r>
            <a:r>
              <a:rPr lang="pt-BR" dirty="0" err="1">
                <a:solidFill>
                  <a:srgbClr val="171717"/>
                </a:solidFill>
                <a:latin typeface="Consolas" panose="020B0609020204030204" pitchFamily="49" charset="0"/>
              </a:rPr>
              <a:t>About</a:t>
            </a:r>
            <a:r>
              <a:rPr lang="pt-BR" dirty="0">
                <a:solidFill>
                  <a:srgbClr val="171717"/>
                </a:solidFill>
                <a:latin typeface="Consolas" panose="020B0609020204030204" pitchFamily="49" charset="0"/>
              </a:rPr>
              <a:t> me:" </a:t>
            </a:r>
          </a:p>
          <a:p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 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'Fabiano Neves Amorim'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'Data Platform MVP'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'fabianonevesamorim@hotmail.com | @</a:t>
            </a:r>
            <a:r>
              <a:rPr lang="pt-BR" dirty="0" err="1">
                <a:solidFill>
                  <a:srgbClr val="FF0000"/>
                </a:solidFill>
                <a:latin typeface="Consolas" panose="020B0609020204030204" pitchFamily="49" charset="0"/>
              </a:rPr>
              <a:t>mcflyamorim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Project Engineer – Pythian(Love your data)'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en-US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dirty="0">
                <a:solidFill>
                  <a:srgbClr val="FF0000"/>
                </a:solidFill>
                <a:latin typeface="Consolas" panose="020B0609020204030204" pitchFamily="49" charset="0"/>
              </a:rPr>
              <a:t>'https://www.facebook.com/fabiano.nevesamorim'</a:t>
            </a:r>
            <a:r>
              <a:rPr lang="pt-BR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pt-BR" strike="sngStrike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pt-BR" strike="sngStrike" dirty="0">
                <a:solidFill>
                  <a:srgbClr val="FF0000"/>
                </a:solidFill>
                <a:latin typeface="Consolas" panose="020B0609020204030204" pitchFamily="49" charset="0"/>
              </a:rPr>
              <a:t>'https://www.orkut.com/mcflyamorim'</a:t>
            </a:r>
            <a:r>
              <a:rPr lang="pt-BR" strike="sngStrike" dirty="0">
                <a:solidFill>
                  <a:srgbClr val="808080"/>
                </a:solidFill>
                <a:latin typeface="Consolas" panose="020B0609020204030204" pitchFamily="49" charset="0"/>
              </a:rPr>
              <a:t>),</a:t>
            </a:r>
            <a:endParaRPr lang="pt-BR" strike="sngStrike" dirty="0">
              <a:solidFill>
                <a:srgbClr val="171717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'http://blogfabiano.com'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))</a:t>
            </a:r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 Tab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171717"/>
                </a:solidFill>
                <a:latin typeface="Consolas" panose="020B0609020204030204" pitchFamily="49" charset="0"/>
              </a:rPr>
              <a:t>"About me:"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0353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3646-E25F-4026-95C5-A29DBC0E1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005" y="173317"/>
            <a:ext cx="8596668" cy="1320800"/>
          </a:xfrm>
        </p:spPr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?</a:t>
            </a:r>
          </a:p>
        </p:txBody>
      </p:sp>
      <p:pic>
        <p:nvPicPr>
          <p:cNvPr id="2054" name="Picture 6" descr="Image result for hdd">
            <a:extLst>
              <a:ext uri="{FF2B5EF4-FFF2-40B4-BE49-F238E27FC236}">
                <a16:creationId xmlns:a16="http://schemas.microsoft.com/office/drawing/2014/main" id="{E2C18DE1-E51D-480C-9A6B-4C1D3EA62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96" y="1272209"/>
            <a:ext cx="2290766" cy="229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624A65-68D3-45E7-881C-69C3C172EF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2287" y1="16549" x2="22287" y2="16549"/>
                        <a14:foregroundMark x1="22287" y1="24648" x2="22287" y2="24648"/>
                        <a14:foregroundMark x1="14370" y1="22183" x2="14370" y2="22183"/>
                        <a14:foregroundMark x1="17009" y1="9507" x2="17009" y2="9507"/>
                        <a14:foregroundMark x1="23460" y1="5634" x2="23460" y2="5634"/>
                        <a14:foregroundMark x1="11437" y1="12324" x2="11437" y2="12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575475" y="1494117"/>
            <a:ext cx="2484087" cy="2068858"/>
          </a:xfrm>
          <a:prstGeom prst="rect">
            <a:avLst/>
          </a:prstGeom>
        </p:spPr>
      </p:pic>
      <p:pic>
        <p:nvPicPr>
          <p:cNvPr id="5" name="Picture 8" descr="Image result for computer memory">
            <a:extLst>
              <a:ext uri="{FF2B5EF4-FFF2-40B4-BE49-F238E27FC236}">
                <a16:creationId xmlns:a16="http://schemas.microsoft.com/office/drawing/2014/main" id="{4D80442B-BD1F-44C0-93D4-C5E206FB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011" b="89840" l="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60" y="3989170"/>
            <a:ext cx="2932146" cy="199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344C5F-9413-46F0-BAB3-6DDDD81D4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0" r="100000">
                        <a14:foregroundMark x1="56325" y1="79720" x2="56325" y2="79720"/>
                        <a14:foregroundMark x1="63253" y1="76923" x2="55120" y2="8951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752753" y="3725561"/>
            <a:ext cx="2486613" cy="21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7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38008" y="1285766"/>
            <a:ext cx="11653523" cy="452589"/>
          </a:xfrm>
        </p:spPr>
        <p:txBody>
          <a:bodyPr/>
          <a:lstStyle/>
          <a:p>
            <a:r>
              <a:rPr lang="en-US" sz="1961" dirty="0" err="1">
                <a:solidFill>
                  <a:schemeClr val="tx1"/>
                </a:solidFill>
              </a:rPr>
              <a:t>Tecnologias</a:t>
            </a:r>
            <a:r>
              <a:rPr lang="en-US" sz="1961" dirty="0">
                <a:solidFill>
                  <a:schemeClr val="tx1"/>
                </a:solidFill>
              </a:rPr>
              <a:t> de storage </a:t>
            </a:r>
            <a:r>
              <a:rPr lang="en-US" sz="1961" dirty="0" err="1">
                <a:solidFill>
                  <a:schemeClr val="tx1"/>
                </a:solidFill>
              </a:rPr>
              <a:t>tiveram</a:t>
            </a:r>
            <a:r>
              <a:rPr lang="en-US" sz="1961" dirty="0">
                <a:solidFill>
                  <a:schemeClr val="tx1"/>
                </a:solidFill>
              </a:rPr>
              <a:t> </a:t>
            </a:r>
            <a:r>
              <a:rPr lang="en-US" sz="1961" dirty="0" err="1">
                <a:solidFill>
                  <a:schemeClr val="tx1"/>
                </a:solidFill>
              </a:rPr>
              <a:t>avanço</a:t>
            </a:r>
            <a:r>
              <a:rPr lang="en-US" sz="1961" dirty="0">
                <a:solidFill>
                  <a:schemeClr val="tx1"/>
                </a:solidFill>
              </a:rPr>
              <a:t> </a:t>
            </a:r>
            <a:r>
              <a:rPr lang="en-US" sz="1961" dirty="0" err="1">
                <a:solidFill>
                  <a:schemeClr val="tx1"/>
                </a:solidFill>
              </a:rPr>
              <a:t>significativo</a:t>
            </a:r>
            <a:r>
              <a:rPr lang="en-US" sz="1961" dirty="0">
                <a:solidFill>
                  <a:schemeClr val="tx1"/>
                </a:solidFill>
              </a:rPr>
              <a:t> </a:t>
            </a:r>
            <a:r>
              <a:rPr lang="en-US" sz="1961" dirty="0" err="1">
                <a:solidFill>
                  <a:schemeClr val="tx1"/>
                </a:solidFill>
              </a:rPr>
              <a:t>em</a:t>
            </a:r>
            <a:r>
              <a:rPr lang="en-US" sz="1961" dirty="0">
                <a:solidFill>
                  <a:schemeClr val="tx1"/>
                </a:solidFill>
              </a:rPr>
              <a:t> </a:t>
            </a:r>
            <a:r>
              <a:rPr lang="en-US" sz="1961" dirty="0" err="1">
                <a:solidFill>
                  <a:schemeClr val="tx1"/>
                </a:solidFill>
              </a:rPr>
              <a:t>capacidade</a:t>
            </a:r>
            <a:r>
              <a:rPr lang="en-US" sz="1961" dirty="0">
                <a:solidFill>
                  <a:schemeClr val="tx1"/>
                </a:solidFill>
              </a:rPr>
              <a:t>, </a:t>
            </a:r>
            <a:r>
              <a:rPr lang="en-US" sz="1961" dirty="0" err="1">
                <a:solidFill>
                  <a:schemeClr val="tx1"/>
                </a:solidFill>
              </a:rPr>
              <a:t>latência</a:t>
            </a:r>
            <a:r>
              <a:rPr lang="en-US" sz="1961" dirty="0">
                <a:solidFill>
                  <a:schemeClr val="tx1"/>
                </a:solidFill>
              </a:rPr>
              <a:t> e taxa de </a:t>
            </a:r>
            <a:r>
              <a:rPr lang="en-US" sz="1961" dirty="0" err="1">
                <a:solidFill>
                  <a:schemeClr val="tx1"/>
                </a:solidFill>
              </a:rPr>
              <a:t>transferência</a:t>
            </a:r>
            <a:endParaRPr lang="en-US" sz="1961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16" dirty="0" err="1"/>
              <a:t>Quem</a:t>
            </a:r>
            <a:r>
              <a:rPr lang="en-US" sz="4216" dirty="0"/>
              <a:t> </a:t>
            </a:r>
            <a:r>
              <a:rPr lang="en-US" sz="4216" dirty="0" err="1"/>
              <a:t>precisa</a:t>
            </a:r>
            <a:r>
              <a:rPr lang="en-US" sz="4216" dirty="0"/>
              <a:t> de </a:t>
            </a:r>
            <a:r>
              <a:rPr lang="en-US" sz="4216" dirty="0" err="1"/>
              <a:t>memória</a:t>
            </a:r>
            <a:r>
              <a:rPr lang="en-US" sz="4216" dirty="0"/>
              <a:t>?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136492" y="2107410"/>
            <a:ext cx="8338057" cy="685703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6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HDD (SATA/SAS)</a:t>
            </a:r>
          </a:p>
        </p:txBody>
      </p:sp>
      <p:sp>
        <p:nvSpPr>
          <p:cNvPr id="7" name="Right Arrow 6"/>
          <p:cNvSpPr/>
          <p:nvPr/>
        </p:nvSpPr>
        <p:spPr>
          <a:xfrm>
            <a:off x="5714337" y="3131873"/>
            <a:ext cx="5760211" cy="685703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961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rPr>
              <a:t>SSD (SATA/SAS)</a:t>
            </a:r>
          </a:p>
        </p:txBody>
      </p:sp>
      <p:sp>
        <p:nvSpPr>
          <p:cNvPr id="8" name="Right Arrow 7"/>
          <p:cNvSpPr/>
          <p:nvPr/>
        </p:nvSpPr>
        <p:spPr>
          <a:xfrm>
            <a:off x="6243485" y="4156334"/>
            <a:ext cx="5231065" cy="685703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PCIe SSD (AHCI/</a:t>
            </a:r>
            <a:r>
              <a:rPr lang="en-US" dirty="0" err="1"/>
              <a:t>NVMe</a:t>
            </a:r>
            <a:r>
              <a:rPr lang="en-US" dirty="0"/>
              <a:t> (non-volatile memory))</a:t>
            </a:r>
          </a:p>
        </p:txBody>
      </p:sp>
      <p:sp>
        <p:nvSpPr>
          <p:cNvPr id="9" name="Right Arrow 8"/>
          <p:cNvSpPr/>
          <p:nvPr/>
        </p:nvSpPr>
        <p:spPr>
          <a:xfrm>
            <a:off x="8854024" y="5180795"/>
            <a:ext cx="2620525" cy="68570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NVDIMM-N (SCM)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5229" y="1977451"/>
            <a:ext cx="2645801" cy="76036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Capacidade</a:t>
            </a:r>
            <a:r>
              <a:rPr lang="en-US" sz="1400" dirty="0"/>
              <a:t>: Alta</a:t>
            </a:r>
          </a:p>
          <a:p>
            <a:pPr algn="ctr"/>
            <a:r>
              <a:rPr lang="en-US" sz="1400" dirty="0" err="1"/>
              <a:t>Latência</a:t>
            </a:r>
            <a:r>
              <a:rPr lang="en-US" sz="1400" dirty="0"/>
              <a:t>: Alta</a:t>
            </a:r>
          </a:p>
          <a:p>
            <a:pPr algn="ctr"/>
            <a:r>
              <a:rPr lang="en-US" sz="1400" dirty="0"/>
              <a:t>Taxa de </a:t>
            </a:r>
            <a:r>
              <a:rPr lang="en-US" sz="1400" dirty="0" err="1"/>
              <a:t>transferência</a:t>
            </a:r>
            <a:r>
              <a:rPr lang="en-US" sz="1400" dirty="0"/>
              <a:t>: Low</a:t>
            </a:r>
            <a:endParaRPr lang="en-US" sz="2133" dirty="0"/>
          </a:p>
        </p:txBody>
      </p:sp>
      <p:sp>
        <p:nvSpPr>
          <p:cNvPr id="13" name="Rounded Rectangle 12"/>
          <p:cNvSpPr/>
          <p:nvPr/>
        </p:nvSpPr>
        <p:spPr>
          <a:xfrm>
            <a:off x="365229" y="3001911"/>
            <a:ext cx="2645803" cy="7603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Capacidade</a:t>
            </a:r>
            <a:r>
              <a:rPr lang="en-US" sz="1400" dirty="0"/>
              <a:t>: </a:t>
            </a:r>
            <a:r>
              <a:rPr lang="en-US" sz="1400" dirty="0" err="1"/>
              <a:t>Média</a:t>
            </a:r>
            <a:endParaRPr lang="en-US" sz="1400" dirty="0"/>
          </a:p>
          <a:p>
            <a:pPr algn="ctr"/>
            <a:r>
              <a:rPr lang="en-US" sz="1400" dirty="0" err="1"/>
              <a:t>Latência</a:t>
            </a:r>
            <a:r>
              <a:rPr lang="en-US" sz="1400" dirty="0"/>
              <a:t>: </a:t>
            </a:r>
            <a:r>
              <a:rPr lang="en-US" sz="1400" dirty="0" err="1"/>
              <a:t>Média</a:t>
            </a:r>
            <a:endParaRPr lang="en-US" sz="1400" dirty="0"/>
          </a:p>
          <a:p>
            <a:pPr algn="ctr"/>
            <a:r>
              <a:rPr lang="en-US" sz="1400" dirty="0"/>
              <a:t>Taxa de </a:t>
            </a:r>
            <a:r>
              <a:rPr lang="en-US" sz="1400" dirty="0" err="1"/>
              <a:t>transferência</a:t>
            </a:r>
            <a:r>
              <a:rPr lang="en-US" sz="1400" dirty="0"/>
              <a:t>: </a:t>
            </a:r>
            <a:r>
              <a:rPr lang="en-US" sz="1400" dirty="0" err="1"/>
              <a:t>Média</a:t>
            </a:r>
            <a:endParaRPr lang="en-US" sz="2133" dirty="0"/>
          </a:p>
        </p:txBody>
      </p:sp>
      <p:sp>
        <p:nvSpPr>
          <p:cNvPr id="14" name="Rounded Rectangle 13"/>
          <p:cNvSpPr/>
          <p:nvPr/>
        </p:nvSpPr>
        <p:spPr>
          <a:xfrm>
            <a:off x="365230" y="4023138"/>
            <a:ext cx="2645801" cy="76036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Capacidade</a:t>
            </a:r>
            <a:r>
              <a:rPr lang="en-US" sz="1400" dirty="0"/>
              <a:t>: </a:t>
            </a:r>
            <a:r>
              <a:rPr lang="en-US" sz="1400" dirty="0" err="1"/>
              <a:t>Média</a:t>
            </a:r>
            <a:endParaRPr lang="en-US" sz="1400" dirty="0"/>
          </a:p>
          <a:p>
            <a:pPr algn="ctr"/>
            <a:r>
              <a:rPr lang="en-US" sz="1400" dirty="0" err="1"/>
              <a:t>Latência</a:t>
            </a:r>
            <a:r>
              <a:rPr lang="en-US" sz="1400" dirty="0"/>
              <a:t>: </a:t>
            </a:r>
            <a:r>
              <a:rPr lang="en-US" sz="1400" dirty="0" err="1"/>
              <a:t>Baixa</a:t>
            </a:r>
            <a:endParaRPr lang="en-US" sz="1400" dirty="0"/>
          </a:p>
          <a:p>
            <a:pPr algn="ctr"/>
            <a:r>
              <a:rPr lang="en-US" sz="1400" dirty="0"/>
              <a:t>Taxa de </a:t>
            </a:r>
            <a:r>
              <a:rPr lang="en-US" sz="1400" dirty="0" err="1"/>
              <a:t>transferência</a:t>
            </a:r>
            <a:r>
              <a:rPr lang="en-US" sz="1400" dirty="0"/>
              <a:t>: Alta</a:t>
            </a:r>
            <a:endParaRPr lang="en-US" sz="2133" dirty="0"/>
          </a:p>
        </p:txBody>
      </p:sp>
      <p:sp>
        <p:nvSpPr>
          <p:cNvPr id="15" name="Rounded Rectangle 14"/>
          <p:cNvSpPr/>
          <p:nvPr/>
        </p:nvSpPr>
        <p:spPr>
          <a:xfrm>
            <a:off x="138144" y="5025832"/>
            <a:ext cx="3099969" cy="76036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Capacidade</a:t>
            </a:r>
            <a:r>
              <a:rPr lang="en-US" sz="1400" dirty="0"/>
              <a:t>: </a:t>
            </a:r>
            <a:r>
              <a:rPr lang="en-US" sz="1400" dirty="0" err="1"/>
              <a:t>Pequena</a:t>
            </a:r>
            <a:endParaRPr lang="en-US" sz="1400" dirty="0"/>
          </a:p>
          <a:p>
            <a:pPr algn="ctr"/>
            <a:r>
              <a:rPr lang="en-US" sz="1400" dirty="0" err="1"/>
              <a:t>Latência</a:t>
            </a:r>
            <a:r>
              <a:rPr lang="en-US" sz="1400" dirty="0"/>
              <a:t>: </a:t>
            </a:r>
            <a:r>
              <a:rPr lang="en-US" sz="1400" dirty="0" err="1"/>
              <a:t>Muito</a:t>
            </a:r>
            <a:r>
              <a:rPr lang="en-US" sz="1400" dirty="0"/>
              <a:t> </a:t>
            </a:r>
            <a:r>
              <a:rPr lang="en-US" sz="1400" dirty="0" err="1"/>
              <a:t>baixa</a:t>
            </a:r>
            <a:endParaRPr lang="en-US" sz="1400" dirty="0"/>
          </a:p>
          <a:p>
            <a:pPr algn="ctr"/>
            <a:r>
              <a:rPr lang="en-US" sz="1400" dirty="0"/>
              <a:t>Taxa de </a:t>
            </a:r>
            <a:r>
              <a:rPr lang="en-US" sz="1400" dirty="0" err="1"/>
              <a:t>transferência</a:t>
            </a:r>
            <a:r>
              <a:rPr lang="en-US" sz="1400" dirty="0"/>
              <a:t>: </a:t>
            </a:r>
            <a:r>
              <a:rPr lang="en-US" sz="1400" dirty="0" err="1"/>
              <a:t>Muito</a:t>
            </a:r>
            <a:r>
              <a:rPr lang="en-US" sz="1400" dirty="0"/>
              <a:t> </a:t>
            </a:r>
            <a:r>
              <a:rPr lang="en-US" sz="1400" dirty="0" err="1"/>
              <a:t>alta</a:t>
            </a:r>
            <a:endParaRPr lang="en-US" sz="2133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06BC7AD-BDEE-4231-A774-23862E8F209F}"/>
              </a:ext>
            </a:extLst>
          </p:cNvPr>
          <p:cNvCxnSpPr/>
          <p:nvPr/>
        </p:nvCxnSpPr>
        <p:spPr bwMode="auto">
          <a:xfrm rot="5400000" flipH="1" flipV="1">
            <a:off x="3863152" y="4160576"/>
            <a:ext cx="1828800" cy="2117"/>
          </a:xfrm>
          <a:prstGeom prst="straightConnector1">
            <a:avLst/>
          </a:prstGeom>
          <a:solidFill>
            <a:schemeClr val="tx2">
              <a:alpha val="80000"/>
            </a:schemeClr>
          </a:solidFill>
          <a:ln w="38100" cap="flat" cmpd="sng" algn="ctr">
            <a:solidFill>
              <a:schemeClr val="bg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57B6A17-6489-4530-AD65-A6DADF4AEF8D}"/>
              </a:ext>
            </a:extLst>
          </p:cNvPr>
          <p:cNvCxnSpPr/>
          <p:nvPr/>
        </p:nvCxnSpPr>
        <p:spPr bwMode="auto">
          <a:xfrm>
            <a:off x="4777552" y="5074976"/>
            <a:ext cx="1727200" cy="2117"/>
          </a:xfrm>
          <a:prstGeom prst="straightConnector1">
            <a:avLst/>
          </a:prstGeom>
          <a:solidFill>
            <a:schemeClr val="tx2">
              <a:alpha val="80000"/>
            </a:schemeClr>
          </a:solidFill>
          <a:ln w="38100" cap="flat" cmpd="sng" algn="ctr">
            <a:solidFill>
              <a:schemeClr val="bg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ED3AD07-CB4D-4D13-9AE9-5705C1CDB984}"/>
              </a:ext>
            </a:extLst>
          </p:cNvPr>
          <p:cNvSpPr txBox="1"/>
          <p:nvPr/>
        </p:nvSpPr>
        <p:spPr>
          <a:xfrm>
            <a:off x="4614572" y="2764922"/>
            <a:ext cx="40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$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6647E5-EEC1-4ECD-B8EC-C2C21DE56BFF}"/>
              </a:ext>
            </a:extLst>
          </p:cNvPr>
          <p:cNvSpPr txBox="1"/>
          <p:nvPr/>
        </p:nvSpPr>
        <p:spPr>
          <a:xfrm>
            <a:off x="3160137" y="5618925"/>
            <a:ext cx="71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GB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8E1220-4095-4864-BA98-5FAC5C091BA8}"/>
              </a:ext>
            </a:extLst>
          </p:cNvPr>
          <p:cNvSpPr txBox="1"/>
          <p:nvPr/>
        </p:nvSpPr>
        <p:spPr>
          <a:xfrm>
            <a:off x="6487156" y="4823741"/>
            <a:ext cx="101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IOPS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C0AB2E7C-1641-43F9-B09A-5DD7B8194125}"/>
              </a:ext>
            </a:extLst>
          </p:cNvPr>
          <p:cNvSpPr/>
          <p:nvPr/>
        </p:nvSpPr>
        <p:spPr bwMode="auto">
          <a:xfrm rot="21146178">
            <a:off x="4473350" y="3654470"/>
            <a:ext cx="1492925" cy="1516697"/>
          </a:xfrm>
          <a:prstGeom prst="triangle">
            <a:avLst>
              <a:gd name="adj" fmla="val 27371"/>
            </a:avLst>
          </a:prstGeom>
          <a:solidFill>
            <a:srgbClr val="92D050">
              <a:alpha val="50000"/>
            </a:srgb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77F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1AE8CE2-CC9F-4410-BB5D-2F2490E999E1}"/>
              </a:ext>
            </a:extLst>
          </p:cNvPr>
          <p:cNvSpPr/>
          <p:nvPr/>
        </p:nvSpPr>
        <p:spPr bwMode="auto">
          <a:xfrm rot="19892150">
            <a:off x="3650534" y="4364135"/>
            <a:ext cx="1492925" cy="1166525"/>
          </a:xfrm>
          <a:prstGeom prst="triangle">
            <a:avLst>
              <a:gd name="adj" fmla="val 100000"/>
            </a:avLst>
          </a:prstGeom>
          <a:solidFill>
            <a:schemeClr val="tx2">
              <a:alpha val="50000"/>
            </a:schemeClr>
          </a:solidFill>
          <a:ln w="127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b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lang="en-US" sz="3200" b="1">
              <a:solidFill>
                <a:srgbClr val="F77F0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52012B-5E60-4D5A-A056-40A5E244AD15}"/>
              </a:ext>
            </a:extLst>
          </p:cNvPr>
          <p:cNvCxnSpPr>
            <a:cxnSpLocks/>
          </p:cNvCxnSpPr>
          <p:nvPr/>
        </p:nvCxnSpPr>
        <p:spPr bwMode="auto">
          <a:xfrm flipH="1">
            <a:off x="3731673" y="5074976"/>
            <a:ext cx="1044291" cy="711221"/>
          </a:xfrm>
          <a:prstGeom prst="straightConnector1">
            <a:avLst/>
          </a:prstGeom>
          <a:solidFill>
            <a:schemeClr val="tx2">
              <a:alpha val="80000"/>
            </a:schemeClr>
          </a:solidFill>
          <a:ln w="38100" cap="flat" cmpd="sng" algn="ctr">
            <a:solidFill>
              <a:schemeClr val="bg2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83347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D3646-E25F-4026-95C5-A29DBC0E1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Quem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de </a:t>
            </a:r>
            <a:r>
              <a:rPr lang="en-US" dirty="0" err="1"/>
              <a:t>memória</a:t>
            </a:r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42BDD99-0243-41AD-B0EA-DCF60F2343D6}"/>
              </a:ext>
            </a:extLst>
          </p:cNvPr>
          <p:cNvSpPr/>
          <p:nvPr/>
        </p:nvSpPr>
        <p:spPr>
          <a:xfrm>
            <a:off x="147097" y="1373581"/>
            <a:ext cx="10713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/>
              <a:t>Números</a:t>
            </a:r>
            <a:r>
              <a:rPr lang="en-US" sz="2400" dirty="0"/>
              <a:t> de </a:t>
            </a:r>
            <a:r>
              <a:rPr lang="en-US" sz="2400" dirty="0" err="1"/>
              <a:t>latência</a:t>
            </a:r>
            <a:r>
              <a:rPr lang="en-US" sz="2400" dirty="0"/>
              <a:t> que </a:t>
            </a:r>
            <a:r>
              <a:rPr lang="en-US" sz="2400" dirty="0" err="1"/>
              <a:t>você</a:t>
            </a:r>
            <a:r>
              <a:rPr lang="en-US" sz="2400" dirty="0"/>
              <a:t> </a:t>
            </a:r>
            <a:r>
              <a:rPr lang="en-US" sz="2400" dirty="0" err="1"/>
              <a:t>deve</a:t>
            </a:r>
            <a:r>
              <a:rPr lang="en-US" sz="2400" dirty="0"/>
              <a:t> </a:t>
            </a:r>
            <a:r>
              <a:rPr lang="en-US" sz="2400" dirty="0" err="1"/>
              <a:t>conhecer</a:t>
            </a:r>
            <a:r>
              <a:rPr lang="en-US" sz="2400" dirty="0"/>
              <a:t>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6724A4-9960-4CD7-850A-9FE25A1DF634}"/>
              </a:ext>
            </a:extLst>
          </p:cNvPr>
          <p:cNvSpPr/>
          <p:nvPr/>
        </p:nvSpPr>
        <p:spPr>
          <a:xfrm>
            <a:off x="535387" y="4020289"/>
            <a:ext cx="10972800" cy="2143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33" dirty="0"/>
              <a:t>Links: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333" dirty="0"/>
              <a:t>http://www.storagereview.com/seagate_sshd_thin_review_gen3_500gb_st500lm000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333" dirty="0"/>
              <a:t>https://www.amazon.com/ADATA-Premier-SP900-Superb-ASP900S3-128GM-C/dp/B007RHT48S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333" dirty="0"/>
              <a:t>https://www.amazon.com/Samsung-850-PRO-2-5-Inch-MZ-7KE512BW/dp/B00LF10KTO/ref=sr_1_2?s=electronics&amp;ie=UTF8&amp;qid=1517583473&amp;sr=1-2&amp;keywords=Samsung+860+PRO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333" dirty="0"/>
              <a:t>https://www.sandisk.com/business/computing/x600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333" dirty="0"/>
              <a:t>http://www.storagereview.com/samsung_960_pro_m2_nvme_ssd_review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333" dirty="0"/>
              <a:t>https://blogs.technet.microsoft.com/filecab/2016/10/17/storage-spaces-direct-with-persistent-memory/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333" dirty="0"/>
              <a:t>https://www.micron.com/~/media/documents/products/product-flyer/hpe_micron_microsoft_windows_server_2016-nvdimm-n_solution.pdf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55538AB2-88F2-4E7A-BD9F-1673EAB0C1EA}"/>
              </a:ext>
            </a:extLst>
          </p:cNvPr>
          <p:cNvGraphicFramePr>
            <a:graphicFrameLocks noGrp="1"/>
          </p:cNvGraphicFramePr>
          <p:nvPr/>
        </p:nvGraphicFramePr>
        <p:xfrm>
          <a:off x="147097" y="1882727"/>
          <a:ext cx="11749379" cy="19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873">
                  <a:extLst>
                    <a:ext uri="{9D8B030D-6E8A-4147-A177-3AD203B41FA5}">
                      <a16:colId xmlns:a16="http://schemas.microsoft.com/office/drawing/2014/main" val="118643807"/>
                    </a:ext>
                  </a:extLst>
                </a:gridCol>
                <a:gridCol w="2461397">
                  <a:extLst>
                    <a:ext uri="{9D8B030D-6E8A-4147-A177-3AD203B41FA5}">
                      <a16:colId xmlns:a16="http://schemas.microsoft.com/office/drawing/2014/main" val="1553038924"/>
                    </a:ext>
                  </a:extLst>
                </a:gridCol>
                <a:gridCol w="2364188">
                  <a:extLst>
                    <a:ext uri="{9D8B030D-6E8A-4147-A177-3AD203B41FA5}">
                      <a16:colId xmlns:a16="http://schemas.microsoft.com/office/drawing/2014/main" val="3884739351"/>
                    </a:ext>
                  </a:extLst>
                </a:gridCol>
                <a:gridCol w="858741">
                  <a:extLst>
                    <a:ext uri="{9D8B030D-6E8A-4147-A177-3AD203B41FA5}">
                      <a16:colId xmlns:a16="http://schemas.microsoft.com/office/drawing/2014/main" val="3955949844"/>
                    </a:ext>
                  </a:extLst>
                </a:gridCol>
                <a:gridCol w="1835912">
                  <a:extLst>
                    <a:ext uri="{9D8B030D-6E8A-4147-A177-3AD203B41FA5}">
                      <a16:colId xmlns:a16="http://schemas.microsoft.com/office/drawing/2014/main" val="3667353192"/>
                    </a:ext>
                  </a:extLst>
                </a:gridCol>
                <a:gridCol w="2162268">
                  <a:extLst>
                    <a:ext uri="{9D8B030D-6E8A-4147-A177-3AD203B41FA5}">
                      <a16:colId xmlns:a16="http://schemas.microsoft.com/office/drawing/2014/main" val="4231797466"/>
                    </a:ext>
                  </a:extLst>
                </a:gridCol>
              </a:tblGrid>
              <a:tr h="41530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effectLst/>
                        </a:rPr>
                        <a:t>Storage</a:t>
                      </a:r>
                      <a:endParaRPr lang="en-US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Marca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Latência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effectLst/>
                        </a:rPr>
                        <a:t>IPOS</a:t>
                      </a:r>
                      <a:endParaRPr lang="en-US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>
                          <a:effectLst/>
                        </a:rPr>
                        <a:t>Leitura sequencial em MB/s</a:t>
                      </a:r>
                      <a:endParaRPr lang="pt-BR" sz="13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300" u="none" strike="noStrike" dirty="0">
                          <a:effectLst/>
                        </a:rPr>
                        <a:t>Escrita sequencial em MB/s</a:t>
                      </a:r>
                      <a:endParaRPr lang="pt-BR" sz="13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ctr"/>
                </a:tc>
                <a:extLst>
                  <a:ext uri="{0D108BD9-81ED-4DB2-BD59-A6C34878D82A}">
                    <a16:rowId xmlns:a16="http://schemas.microsoft.com/office/drawing/2014/main" val="1697493943"/>
                  </a:ext>
                </a:extLst>
              </a:tr>
              <a:tr h="213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HDD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Seagate ST500LM0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Milissegundo (ms) &gt; 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1860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extLst>
                  <a:ext uri="{0D108BD9-81ED-4DB2-BD59-A6C34878D82A}">
                    <a16:rowId xmlns:a16="http://schemas.microsoft.com/office/drawing/2014/main" val="740714429"/>
                  </a:ext>
                </a:extLst>
              </a:tr>
              <a:tr h="213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SSD SATA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ADATA SP900NS38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Milissegundo (ms) &lt; 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85000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550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520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extLst>
                  <a:ext uri="{0D108BD9-81ED-4DB2-BD59-A6C34878D82A}">
                    <a16:rowId xmlns:a16="http://schemas.microsoft.com/office/drawing/2014/main" val="2979965623"/>
                  </a:ext>
                </a:extLst>
              </a:tr>
              <a:tr h="213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SSD SATA III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Samsung 850 PRO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Milissegundo (ms) &lt; 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100000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530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extLst>
                  <a:ext uri="{0D108BD9-81ED-4DB2-BD59-A6C34878D82A}">
                    <a16:rowId xmlns:a16="http://schemas.microsoft.com/office/drawing/2014/main" val="2479445922"/>
                  </a:ext>
                </a:extLst>
              </a:tr>
              <a:tr h="213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SSD SATA III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SanDisk X600 2TB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Milissegundo (ms) &lt; 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85000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560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530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extLst>
                  <a:ext uri="{0D108BD9-81ED-4DB2-BD59-A6C34878D82A}">
                    <a16:rowId xmlns:a16="http://schemas.microsoft.com/office/drawing/2014/main" val="2970782818"/>
                  </a:ext>
                </a:extLst>
              </a:tr>
              <a:tr h="213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SSD NVMe PCIe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Samsung 960 PRO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Microsegundo (</a:t>
                      </a:r>
                      <a:r>
                        <a:rPr lang="el-GR" sz="1300" u="none" strike="noStrike">
                          <a:effectLst/>
                        </a:rPr>
                        <a:t>μ</a:t>
                      </a:r>
                      <a:r>
                        <a:rPr lang="en-US" sz="1300" u="none" strike="noStrike">
                          <a:effectLst/>
                        </a:rPr>
                        <a:t>s)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440000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3500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2100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extLst>
                  <a:ext uri="{0D108BD9-81ED-4DB2-BD59-A6C34878D82A}">
                    <a16:rowId xmlns:a16="http://schemas.microsoft.com/office/drawing/2014/main" val="1716693976"/>
                  </a:ext>
                </a:extLst>
              </a:tr>
              <a:tr h="213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NVDIMM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HPE 8GB (16GB disponível)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Nanosegundo (ns)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1667688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&lt;&gt;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&lt;&gt;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extLst>
                  <a:ext uri="{0D108BD9-81ED-4DB2-BD59-A6C34878D82A}">
                    <a16:rowId xmlns:a16="http://schemas.microsoft.com/office/drawing/2014/main" val="206192460"/>
                  </a:ext>
                </a:extLst>
              </a:tr>
              <a:tr h="213813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Meu note - Memory DDR3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Kingston 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>
                          <a:effectLst/>
                        </a:rPr>
                        <a:t>Nanosegundo (ns) - 101ns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u="none" strike="noStrike" dirty="0">
                          <a:effectLst/>
                        </a:rPr>
                        <a:t> &lt;&gt;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>
                          <a:effectLst/>
                        </a:rPr>
                        <a:t>10940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u="none" strike="noStrike" dirty="0">
                          <a:effectLst/>
                        </a:rPr>
                        <a:t>15601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909" marR="8909" marT="8909" marB="0" anchor="b"/>
                </a:tc>
                <a:extLst>
                  <a:ext uri="{0D108BD9-81ED-4DB2-BD59-A6C34878D82A}">
                    <a16:rowId xmlns:a16="http://schemas.microsoft.com/office/drawing/2014/main" val="180933083"/>
                  </a:ext>
                </a:extLst>
              </a:tr>
            </a:tbl>
          </a:graphicData>
        </a:graphic>
      </p:graphicFrame>
      <p:sp>
        <p:nvSpPr>
          <p:cNvPr id="26" name="Rectangle 25">
            <a:extLst>
              <a:ext uri="{FF2B5EF4-FFF2-40B4-BE49-F238E27FC236}">
                <a16:creationId xmlns:a16="http://schemas.microsoft.com/office/drawing/2014/main" id="{92D53A0E-6BD4-4E4B-85EE-622C2F89025C}"/>
              </a:ext>
            </a:extLst>
          </p:cNvPr>
          <p:cNvSpPr/>
          <p:nvPr/>
        </p:nvSpPr>
        <p:spPr>
          <a:xfrm>
            <a:off x="8047411" y="3915862"/>
            <a:ext cx="37080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333333"/>
                </a:solidFill>
                <a:latin typeface="Helvetica Neue"/>
              </a:rPr>
              <a:t>0.000101 </a:t>
            </a:r>
            <a:r>
              <a:rPr lang="pt-BR" sz="2400" b="1" dirty="0">
                <a:solidFill>
                  <a:srgbClr val="333333"/>
                </a:solidFill>
                <a:latin typeface="Helvetica Neue"/>
              </a:rPr>
              <a:t>milissegundos</a:t>
            </a:r>
            <a:endParaRPr lang="pt-BR" sz="24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4447759-4C21-4FC2-9F1D-C05CAE979D2D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6700299" y="3732186"/>
            <a:ext cx="1347112" cy="414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A03E968-DBB0-4F2F-BA42-BDC4D792552B}"/>
              </a:ext>
            </a:extLst>
          </p:cNvPr>
          <p:cNvSpPr/>
          <p:nvPr/>
        </p:nvSpPr>
        <p:spPr>
          <a:xfrm>
            <a:off x="1929516" y="3940942"/>
            <a:ext cx="7718067" cy="210330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Nota: </a:t>
            </a:r>
            <a:r>
              <a:rPr lang="en-US" sz="2400" dirty="0" err="1"/>
              <a:t>Apenas</a:t>
            </a:r>
            <a:r>
              <a:rPr lang="en-US" sz="2400" dirty="0"/>
              <a:t> para </a:t>
            </a:r>
            <a:r>
              <a:rPr lang="en-US" sz="2400" dirty="0" err="1"/>
              <a:t>deixar</a:t>
            </a:r>
            <a:r>
              <a:rPr lang="en-US" sz="2400" dirty="0"/>
              <a:t> </a:t>
            </a:r>
            <a:r>
              <a:rPr lang="en-US" sz="2400" dirty="0" err="1"/>
              <a:t>claro</a:t>
            </a:r>
            <a:r>
              <a:rPr lang="en-US" sz="2400" dirty="0"/>
              <a:t>:</a:t>
            </a:r>
          </a:p>
          <a:p>
            <a:pPr algn="ctr"/>
            <a:r>
              <a:rPr lang="pt-BR" sz="2400" dirty="0"/>
              <a:t>1 segundo = </a:t>
            </a:r>
          </a:p>
          <a:p>
            <a:pPr algn="ctr"/>
            <a:r>
              <a:rPr lang="pt-BR" sz="2400" dirty="0"/>
              <a:t>1.000 Milissegundos (</a:t>
            </a:r>
            <a:r>
              <a:rPr lang="pt-BR" sz="2400" dirty="0" err="1"/>
              <a:t>ms</a:t>
            </a:r>
            <a:r>
              <a:rPr lang="pt-BR" sz="2400" dirty="0"/>
              <a:t>)</a:t>
            </a:r>
          </a:p>
          <a:p>
            <a:pPr algn="ctr"/>
            <a:r>
              <a:rPr lang="pt-BR" sz="2400" dirty="0"/>
              <a:t>1.000.000 </a:t>
            </a:r>
            <a:r>
              <a:rPr lang="pt-BR" sz="2400" dirty="0" err="1"/>
              <a:t>Microsegundos</a:t>
            </a:r>
            <a:r>
              <a:rPr lang="pt-BR" sz="2400" dirty="0"/>
              <a:t> (µs)</a:t>
            </a:r>
          </a:p>
          <a:p>
            <a:pPr algn="ctr"/>
            <a:r>
              <a:rPr lang="pt-BR" sz="2400" dirty="0"/>
              <a:t>1.000.000.000 </a:t>
            </a:r>
            <a:r>
              <a:rPr lang="pt-BR" sz="2400" dirty="0" err="1"/>
              <a:t>Nanosegundos</a:t>
            </a:r>
            <a:r>
              <a:rPr lang="pt-BR" sz="2400" dirty="0"/>
              <a:t> (</a:t>
            </a:r>
            <a:r>
              <a:rPr lang="pt-BR" sz="2400" dirty="0" err="1"/>
              <a:t>ns</a:t>
            </a:r>
            <a:r>
              <a:rPr lang="pt-BR" sz="2400" dirty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22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9A31-3F9E-4E5A-A2FE-626A45A72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4" y="167149"/>
            <a:ext cx="9253247" cy="1320800"/>
          </a:xfrm>
        </p:spPr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“</a:t>
            </a:r>
            <a:r>
              <a:rPr lang="en-US" dirty="0" err="1"/>
              <a:t>traduzir</a:t>
            </a:r>
            <a:r>
              <a:rPr lang="en-US" dirty="0"/>
              <a:t>” a </a:t>
            </a:r>
            <a:r>
              <a:rPr lang="en-US" dirty="0" err="1"/>
              <a:t>latência</a:t>
            </a:r>
            <a:r>
              <a:rPr lang="en-US" dirty="0"/>
              <a:t> </a:t>
            </a:r>
            <a:r>
              <a:rPr lang="en-US" dirty="0" err="1"/>
              <a:t>pra</a:t>
            </a:r>
            <a:r>
              <a:rPr lang="en-US" dirty="0"/>
              <a:t>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8368B3E-DBBC-4667-895E-23E54A55F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901189"/>
              </p:ext>
            </p:extLst>
          </p:nvPr>
        </p:nvGraphicFramePr>
        <p:xfrm>
          <a:off x="356016" y="2353186"/>
          <a:ext cx="9253248" cy="222796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423358">
                  <a:extLst>
                    <a:ext uri="{9D8B030D-6E8A-4147-A177-3AD203B41FA5}">
                      <a16:colId xmlns:a16="http://schemas.microsoft.com/office/drawing/2014/main" val="281105271"/>
                    </a:ext>
                  </a:extLst>
                </a:gridCol>
                <a:gridCol w="1183588">
                  <a:extLst>
                    <a:ext uri="{9D8B030D-6E8A-4147-A177-3AD203B41FA5}">
                      <a16:colId xmlns:a16="http://schemas.microsoft.com/office/drawing/2014/main" val="4287145652"/>
                    </a:ext>
                  </a:extLst>
                </a:gridCol>
                <a:gridCol w="1202993">
                  <a:extLst>
                    <a:ext uri="{9D8B030D-6E8A-4147-A177-3AD203B41FA5}">
                      <a16:colId xmlns:a16="http://schemas.microsoft.com/office/drawing/2014/main" val="3918432234"/>
                    </a:ext>
                  </a:extLst>
                </a:gridCol>
                <a:gridCol w="4443309">
                  <a:extLst>
                    <a:ext uri="{9D8B030D-6E8A-4147-A177-3AD203B41FA5}">
                      <a16:colId xmlns:a16="http://schemas.microsoft.com/office/drawing/2014/main" val="979992370"/>
                    </a:ext>
                  </a:extLst>
                </a:gridCol>
              </a:tblGrid>
              <a:tr h="278296">
                <a:tc>
                  <a:txBody>
                    <a:bodyPr/>
                    <a:lstStyle/>
                    <a:p>
                      <a:r>
                        <a:rPr lang="en-US" sz="1600" dirty="0"/>
                        <a:t>1 </a:t>
                      </a:r>
                      <a:r>
                        <a:rPr lang="en-US" sz="1600" dirty="0" err="1"/>
                        <a:t>ciclo</a:t>
                      </a:r>
                      <a:r>
                        <a:rPr lang="en-US" sz="1600" dirty="0"/>
                        <a:t> de CPU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0.3 ns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 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1km +- Av. </a:t>
                      </a:r>
                      <a:r>
                        <a:rPr lang="en-US" sz="1600" dirty="0" err="1"/>
                        <a:t>Paulista</a:t>
                      </a:r>
                      <a:r>
                        <a:rPr lang="en-US" sz="1600" dirty="0"/>
                        <a:t> -&gt; Shopping </a:t>
                      </a:r>
                      <a:r>
                        <a:rPr lang="en-US" sz="1600" dirty="0" err="1"/>
                        <a:t>Paulista</a:t>
                      </a:r>
                      <a:endParaRPr lang="en-US" sz="1600" dirty="0"/>
                    </a:p>
                  </a:txBody>
                  <a:tcPr marL="39606" marR="39606" marT="19803" marB="19803" anchor="ctr"/>
                </a:tc>
                <a:extLst>
                  <a:ext uri="{0D108BD9-81ED-4DB2-BD59-A6C34878D82A}">
                    <a16:rowId xmlns:a16="http://schemas.microsoft.com/office/drawing/2014/main" val="291093171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r>
                        <a:rPr lang="en-US" sz="1600" dirty="0" err="1"/>
                        <a:t>Acesso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ao</a:t>
                      </a:r>
                      <a:r>
                        <a:rPr lang="en-US" sz="1600" dirty="0"/>
                        <a:t> cache L1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0.9 ns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3km +- Av. </a:t>
                      </a:r>
                      <a:r>
                        <a:rPr lang="en-US" sz="1600" dirty="0" err="1"/>
                        <a:t>Paulista</a:t>
                      </a:r>
                      <a:r>
                        <a:rPr lang="en-US" sz="1600" dirty="0"/>
                        <a:t> -&gt; </a:t>
                      </a:r>
                      <a:r>
                        <a:rPr lang="en-US" sz="1600" dirty="0" err="1"/>
                        <a:t>Consolação</a:t>
                      </a:r>
                      <a:endParaRPr lang="en-US" sz="1600" dirty="0"/>
                    </a:p>
                  </a:txBody>
                  <a:tcPr marL="39606" marR="39606" marT="19803" marB="19803" anchor="ctr"/>
                </a:tc>
                <a:extLst>
                  <a:ext uri="{0D108BD9-81ED-4DB2-BD59-A6C34878D82A}">
                    <a16:rowId xmlns:a16="http://schemas.microsoft.com/office/drawing/2014/main" val="3552115053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r>
                        <a:rPr lang="en-US" sz="1600" dirty="0" err="1"/>
                        <a:t>Acesso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ao</a:t>
                      </a:r>
                      <a:r>
                        <a:rPr lang="en-US" sz="1600" dirty="0"/>
                        <a:t> cache L2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2.8 ns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9 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9km +- Av. </a:t>
                      </a:r>
                      <a:r>
                        <a:rPr lang="en-US" sz="1600" dirty="0" err="1"/>
                        <a:t>Paulista</a:t>
                      </a:r>
                      <a:r>
                        <a:rPr lang="en-US" sz="1600" dirty="0"/>
                        <a:t> -&gt; Parque </a:t>
                      </a:r>
                      <a:r>
                        <a:rPr lang="en-US" sz="1600" dirty="0" err="1"/>
                        <a:t>Ibirapuera</a:t>
                      </a:r>
                      <a:endParaRPr lang="en-US" sz="1600" dirty="0"/>
                    </a:p>
                  </a:txBody>
                  <a:tcPr marL="39606" marR="39606" marT="19803" marB="19803" anchor="ctr"/>
                </a:tc>
                <a:extLst>
                  <a:ext uri="{0D108BD9-81ED-4DB2-BD59-A6C34878D82A}">
                    <a16:rowId xmlns:a16="http://schemas.microsoft.com/office/drawing/2014/main" val="418365037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r>
                        <a:rPr lang="en-US" sz="1600" dirty="0" err="1"/>
                        <a:t>Acesso</a:t>
                      </a:r>
                      <a:r>
                        <a:rPr lang="en-US" sz="1600" dirty="0"/>
                        <a:t> </a:t>
                      </a:r>
                      <a:r>
                        <a:rPr lang="en-US" sz="1600" dirty="0" err="1"/>
                        <a:t>ao</a:t>
                      </a:r>
                      <a:r>
                        <a:rPr lang="en-US" sz="1600" dirty="0"/>
                        <a:t> cache L3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12.9 ns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43 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43km +- Av. </a:t>
                      </a:r>
                      <a:r>
                        <a:rPr lang="en-US" sz="1600" dirty="0" err="1"/>
                        <a:t>Paulista</a:t>
                      </a:r>
                      <a:r>
                        <a:rPr lang="en-US" sz="1600" dirty="0"/>
                        <a:t> -&gt; </a:t>
                      </a:r>
                      <a:r>
                        <a:rPr lang="en-US" sz="1600" dirty="0" err="1"/>
                        <a:t>Barueri</a:t>
                      </a:r>
                      <a:r>
                        <a:rPr lang="en-US" sz="1600" dirty="0"/>
                        <a:t>-SP</a:t>
                      </a:r>
                    </a:p>
                  </a:txBody>
                  <a:tcPr marL="39606" marR="39606" marT="19803" marB="19803" anchor="ctr"/>
                </a:tc>
                <a:extLst>
                  <a:ext uri="{0D108BD9-81ED-4DB2-BD59-A6C34878D82A}">
                    <a16:rowId xmlns:a16="http://schemas.microsoft.com/office/drawing/2014/main" val="2843375358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r>
                        <a:rPr lang="en-US" sz="1600" dirty="0" err="1"/>
                        <a:t>Acesso</a:t>
                      </a:r>
                      <a:r>
                        <a:rPr lang="en-US" sz="1600" dirty="0"/>
                        <a:t> a </a:t>
                      </a:r>
                      <a:r>
                        <a:rPr lang="en-US" sz="1600" dirty="0" err="1"/>
                        <a:t>memória</a:t>
                      </a:r>
                      <a:r>
                        <a:rPr lang="en-US" sz="1600" dirty="0"/>
                        <a:t> RAM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120 ns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6 </a:t>
                      </a:r>
                      <a:r>
                        <a:rPr lang="en-US" sz="1600" dirty="0" err="1"/>
                        <a:t>minutos</a:t>
                      </a:r>
                      <a:endParaRPr lang="en-US" sz="1600" dirty="0"/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360km +- Av. </a:t>
                      </a:r>
                      <a:r>
                        <a:rPr lang="en-US" sz="1600" dirty="0" err="1"/>
                        <a:t>Paulista</a:t>
                      </a:r>
                      <a:r>
                        <a:rPr lang="en-US" sz="1600" dirty="0"/>
                        <a:t> –&gt; Marília-SP</a:t>
                      </a:r>
                    </a:p>
                  </a:txBody>
                  <a:tcPr marL="39606" marR="39606" marT="19803" marB="19803" anchor="ctr"/>
                </a:tc>
                <a:extLst>
                  <a:ext uri="{0D108BD9-81ED-4DB2-BD59-A6C34878D82A}">
                    <a16:rowId xmlns:a16="http://schemas.microsoft.com/office/drawing/2014/main" val="323506552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r>
                        <a:rPr lang="en-US" sz="1600" dirty="0"/>
                        <a:t>I/O - Solid-state disk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l-GR" sz="1600" dirty="0"/>
                        <a:t>50-150 μ</a:t>
                      </a:r>
                      <a:r>
                        <a:rPr lang="en-US" sz="1600" dirty="0"/>
                        <a:t>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2-6 </a:t>
                      </a:r>
                      <a:r>
                        <a:rPr lang="en-US" sz="1600" dirty="0" err="1"/>
                        <a:t>dias</a:t>
                      </a:r>
                      <a:endParaRPr lang="en-US" sz="1600" dirty="0"/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518400km +- </a:t>
                      </a:r>
                      <a:r>
                        <a:rPr lang="en-US" sz="1600" dirty="0" err="1"/>
                        <a:t>Av.Paulista</a:t>
                      </a:r>
                      <a:r>
                        <a:rPr lang="en-US" sz="1600" dirty="0"/>
                        <a:t> -&gt; Lua -&gt; </a:t>
                      </a:r>
                      <a:r>
                        <a:rPr lang="en-US" sz="1600" dirty="0" err="1"/>
                        <a:t>Av.Paulista</a:t>
                      </a:r>
                      <a:endParaRPr lang="en-US" sz="1600" dirty="0"/>
                    </a:p>
                  </a:txBody>
                  <a:tcPr marL="39606" marR="39606" marT="19803" marB="19803" anchor="ctr"/>
                </a:tc>
                <a:extLst>
                  <a:ext uri="{0D108BD9-81ED-4DB2-BD59-A6C34878D82A}">
                    <a16:rowId xmlns:a16="http://schemas.microsoft.com/office/drawing/2014/main" val="1656318328"/>
                  </a:ext>
                </a:extLst>
              </a:tr>
              <a:tr h="278296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I/O – Hard-drive disk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1-10 </a:t>
                      </a:r>
                      <a:r>
                        <a:rPr lang="en-US" sz="1600" dirty="0" err="1"/>
                        <a:t>ms</a:t>
                      </a:r>
                      <a:endParaRPr lang="en-US" sz="1600" dirty="0"/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1-12 </a:t>
                      </a:r>
                      <a:r>
                        <a:rPr lang="pt-BR" sz="1600" noProof="0" dirty="0"/>
                        <a:t>meses</a:t>
                      </a:r>
                    </a:p>
                  </a:txBody>
                  <a:tcPr marL="39606" marR="39606" marT="19803" marB="19803"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31536000km +- Av. </a:t>
                      </a:r>
                      <a:r>
                        <a:rPr lang="en-US" sz="1600" dirty="0" err="1"/>
                        <a:t>Paulista</a:t>
                      </a:r>
                      <a:r>
                        <a:rPr lang="en-US" sz="1600" dirty="0"/>
                        <a:t> -&gt; </a:t>
                      </a:r>
                      <a:r>
                        <a:rPr lang="en-US" sz="1600" dirty="0" err="1"/>
                        <a:t>Plutão</a:t>
                      </a:r>
                      <a:r>
                        <a:rPr lang="en-US" sz="1600" dirty="0"/>
                        <a:t> </a:t>
                      </a:r>
                      <a:r>
                        <a:rPr lang="en-US" sz="1600" b="0" i="1" dirty="0">
                          <a:solidFill>
                            <a:srgbClr val="FF0000"/>
                          </a:solidFill>
                        </a:rPr>
                        <a:t>(5x)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</a:rPr>
                        <a:t>ou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</a:rPr>
                        <a:t>Av.Paulista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 -&gt;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</a:rPr>
                        <a:t>Estação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</a:rPr>
                        <a:t>espacial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600" b="0" i="1" dirty="0">
                          <a:solidFill>
                            <a:srgbClr val="FF0000"/>
                          </a:solidFill>
                        </a:rPr>
                        <a:t>(90 mil </a:t>
                      </a:r>
                      <a:r>
                        <a:rPr lang="en-US" sz="1600" b="0" i="1" dirty="0" err="1">
                          <a:solidFill>
                            <a:srgbClr val="FF0000"/>
                          </a:solidFill>
                        </a:rPr>
                        <a:t>vezes</a:t>
                      </a:r>
                      <a:r>
                        <a:rPr lang="en-US" sz="1600" b="0" i="1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600" b="0" i="1" dirty="0">
                          <a:solidFill>
                            <a:srgbClr val="FF0000"/>
                          </a:solidFill>
                          <a:sym typeface="Wingdings" panose="05000000000000000000" pitchFamily="2" charset="2"/>
                        </a:rPr>
                        <a:t></a:t>
                      </a:r>
                      <a:r>
                        <a:rPr lang="en-US" sz="1600" b="0" i="1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 marL="39606" marR="39606" marT="19803" marB="19803" anchor="ctr"/>
                </a:tc>
                <a:extLst>
                  <a:ext uri="{0D108BD9-81ED-4DB2-BD59-A6C34878D82A}">
                    <a16:rowId xmlns:a16="http://schemas.microsoft.com/office/drawing/2014/main" val="1450231076"/>
                  </a:ext>
                </a:extLst>
              </a:tr>
            </a:tbl>
          </a:graphicData>
        </a:graphic>
      </p:graphicFrame>
      <p:sp>
        <p:nvSpPr>
          <p:cNvPr id="5" name="Arrow: Left 4">
            <a:extLst>
              <a:ext uri="{FF2B5EF4-FFF2-40B4-BE49-F238E27FC236}">
                <a16:creationId xmlns:a16="http://schemas.microsoft.com/office/drawing/2014/main" id="{5686775A-F057-41BF-B33B-0E6501D8BE92}"/>
              </a:ext>
            </a:extLst>
          </p:cNvPr>
          <p:cNvSpPr/>
          <p:nvPr/>
        </p:nvSpPr>
        <p:spPr>
          <a:xfrm rot="1952765">
            <a:off x="3398438" y="4870855"/>
            <a:ext cx="1680034" cy="1341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11D5B9E-F478-4900-BDBD-622993A80E29}"/>
              </a:ext>
            </a:extLst>
          </p:cNvPr>
          <p:cNvSpPr/>
          <p:nvPr/>
        </p:nvSpPr>
        <p:spPr>
          <a:xfrm>
            <a:off x="3128567" y="5272758"/>
            <a:ext cx="39801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10ms? Ata… </a:t>
            </a:r>
            <a:r>
              <a:rPr lang="en-US" sz="2000" dirty="0" err="1"/>
              <a:t>seu</a:t>
            </a:r>
            <a:r>
              <a:rPr lang="en-US" sz="2000" dirty="0"/>
              <a:t> </a:t>
            </a:r>
            <a:r>
              <a:rPr lang="en-US" sz="2000" dirty="0" err="1"/>
              <a:t>eu</a:t>
            </a:r>
            <a:r>
              <a:rPr lang="en-US" sz="2000" dirty="0"/>
              <a:t> </a:t>
            </a:r>
            <a:r>
              <a:rPr lang="en-US" sz="2000" dirty="0" err="1"/>
              <a:t>te</a:t>
            </a:r>
            <a:r>
              <a:rPr lang="en-US" sz="2000" dirty="0"/>
              <a:t> </a:t>
            </a:r>
            <a:r>
              <a:rPr lang="en-US" sz="2000" dirty="0" err="1"/>
              <a:t>mostrar</a:t>
            </a:r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4411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CFC9-4452-444D-BF5B-594B2F85C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NVDIMM - </a:t>
            </a:r>
            <a:r>
              <a:rPr lang="en-US" dirty="0" err="1"/>
              <a:t>Brinquedos</a:t>
            </a:r>
            <a:r>
              <a:rPr lang="en-US" dirty="0"/>
              <a:t> da HP e da Micron</a:t>
            </a:r>
          </a:p>
        </p:txBody>
      </p:sp>
      <p:pic>
        <p:nvPicPr>
          <p:cNvPr id="1026" name="Picture 2" descr="HPE 8GB NVDIMM Single Rank x4 DDR4-2133 Module">
            <a:extLst>
              <a:ext uri="{FF2B5EF4-FFF2-40B4-BE49-F238E27FC236}">
                <a16:creationId xmlns:a16="http://schemas.microsoft.com/office/drawing/2014/main" id="{6784F9EE-2F6B-456B-B87B-4E2992F36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77" y="1270000"/>
            <a:ext cx="4564975" cy="342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PE 16GB NVDIMM Single Rank x4 DDR4-2666 Module Kit">
            <a:extLst>
              <a:ext uri="{FF2B5EF4-FFF2-40B4-BE49-F238E27FC236}">
                <a16:creationId xmlns:a16="http://schemas.microsoft.com/office/drawing/2014/main" id="{4FF9609D-0CE2-4515-9448-67087EA75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847" y="1584310"/>
            <a:ext cx="3701973" cy="277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E5F2A9-1003-44E4-BB75-90F0FE08D3EC}"/>
              </a:ext>
            </a:extLst>
          </p:cNvPr>
          <p:cNvSpPr txBox="1">
            <a:spLocks/>
          </p:cNvSpPr>
          <p:nvPr/>
        </p:nvSpPr>
        <p:spPr>
          <a:xfrm>
            <a:off x="677334" y="488990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HP – </a:t>
            </a:r>
            <a:r>
              <a:rPr lang="en-US" sz="2800" dirty="0" err="1">
                <a:solidFill>
                  <a:schemeClr val="tx1"/>
                </a:solidFill>
              </a:rPr>
              <a:t>Opções</a:t>
            </a:r>
            <a:r>
              <a:rPr lang="en-US" sz="2800" dirty="0">
                <a:solidFill>
                  <a:schemeClr val="tx1"/>
                </a:solidFill>
              </a:rPr>
              <a:t> de 8GB (</a:t>
            </a:r>
            <a:r>
              <a:rPr lang="en-US" sz="2800" dirty="0">
                <a:solidFill>
                  <a:srgbClr val="000000"/>
                </a:solidFill>
                <a:latin typeface="MetricWeb-Regular"/>
              </a:rPr>
              <a:t>$683.99</a:t>
            </a:r>
            <a:r>
              <a:rPr lang="en-US" sz="2800" dirty="0">
                <a:solidFill>
                  <a:schemeClr val="tx1"/>
                </a:solidFill>
              </a:rPr>
              <a:t>) e 16GB (</a:t>
            </a:r>
            <a:r>
              <a:rPr lang="en-US" sz="2800" dirty="0">
                <a:solidFill>
                  <a:srgbClr val="000000"/>
                </a:solidFill>
                <a:latin typeface="MetricWeb-Regular"/>
              </a:rPr>
              <a:t>$985.99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Micron – </a:t>
            </a:r>
            <a:r>
              <a:rPr lang="en-US" sz="2800" dirty="0" err="1">
                <a:solidFill>
                  <a:schemeClr val="tx1"/>
                </a:solidFill>
              </a:rPr>
              <a:t>Anunciou</a:t>
            </a:r>
            <a:r>
              <a:rPr lang="en-US" sz="2800" dirty="0">
                <a:solidFill>
                  <a:schemeClr val="tx1"/>
                </a:solidFill>
              </a:rPr>
              <a:t> que </a:t>
            </a:r>
            <a:r>
              <a:rPr lang="en-US" sz="2800" dirty="0" err="1">
                <a:solidFill>
                  <a:schemeClr val="tx1"/>
                </a:solidFill>
              </a:rPr>
              <a:t>vai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sz="2800" dirty="0" err="1">
                <a:solidFill>
                  <a:schemeClr val="tx1"/>
                </a:solidFill>
              </a:rPr>
              <a:t>fazer</a:t>
            </a:r>
            <a:r>
              <a:rPr lang="en-US" sz="2800" dirty="0">
                <a:solidFill>
                  <a:schemeClr val="tx1"/>
                </a:solidFill>
              </a:rPr>
              <a:t> um de 32GB</a:t>
            </a:r>
          </a:p>
        </p:txBody>
      </p:sp>
    </p:spTree>
    <p:extLst>
      <p:ext uri="{BB962C8B-B14F-4D97-AF65-F5344CB8AC3E}">
        <p14:creationId xmlns:p14="http://schemas.microsoft.com/office/powerpoint/2010/main" val="2615669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9CFC9-4452-444D-BF5B-594B2F85C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84542"/>
            <a:ext cx="10215717" cy="1320800"/>
          </a:xfrm>
        </p:spPr>
        <p:txBody>
          <a:bodyPr>
            <a:noAutofit/>
          </a:bodyPr>
          <a:lstStyle/>
          <a:p>
            <a:r>
              <a:rPr lang="en-US" sz="2800" dirty="0"/>
              <a:t>Intel </a:t>
            </a:r>
            <a:r>
              <a:rPr lang="en-US" sz="2800" dirty="0" err="1"/>
              <a:t>entrou</a:t>
            </a:r>
            <a:r>
              <a:rPr lang="en-US" sz="2800" dirty="0"/>
              <a:t> </a:t>
            </a:r>
            <a:r>
              <a:rPr lang="en-US" sz="2800" dirty="0" err="1"/>
              <a:t>metendo</a:t>
            </a:r>
            <a:r>
              <a:rPr lang="en-US" sz="2800" dirty="0"/>
              <a:t> a </a:t>
            </a:r>
            <a:r>
              <a:rPr lang="en-US" sz="2800" dirty="0" err="1"/>
              <a:t>bica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porta e </a:t>
            </a:r>
            <a:r>
              <a:rPr lang="en-US" sz="2800" dirty="0" err="1"/>
              <a:t>mandou</a:t>
            </a:r>
            <a:r>
              <a:rPr lang="en-US" sz="2800" dirty="0"/>
              <a:t> um:</a:t>
            </a:r>
            <a:br>
              <a:rPr lang="en-US" sz="2800" dirty="0"/>
            </a:br>
            <a:r>
              <a:rPr lang="en-US" dirty="0"/>
              <a:t>- </a:t>
            </a:r>
            <a:r>
              <a:rPr lang="en-US" i="1" dirty="0"/>
              <a:t>“</a:t>
            </a:r>
            <a:r>
              <a:rPr lang="pt-BR" i="1" dirty="0"/>
              <a:t>VAMOS PARAR COM ESSA PALHA ASSADA?”</a:t>
            </a:r>
            <a:endParaRPr lang="en-US" sz="30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0B0491-6C50-42EA-8FAD-C71CDEB4F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79" b="97708" l="1669" r="98716">
                        <a14:foregroundMark x1="3209" y1="19198" x2="97689" y2="95415"/>
                        <a14:foregroundMark x1="3594" y1="95129" x2="95892" y2="16332"/>
                        <a14:foregroundMark x1="42234" y1="25215" x2="42234" y2="25215"/>
                        <a14:foregroundMark x1="49679" y1="24355" x2="49679" y2="24355"/>
                        <a14:foregroundMark x1="44416" y1="36103" x2="77535" y2="31232"/>
                        <a14:foregroundMark x1="62003" y1="23782" x2="76893" y2="23209"/>
                        <a14:foregroundMark x1="75995" y1="42407" x2="90501" y2="42120"/>
                        <a14:foregroundMark x1="17330" y1="75645" x2="8858" y2="5702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827" y="3349233"/>
            <a:ext cx="7419975" cy="3324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2" name="Picture 4" descr="Image result for optane dc intel">
            <a:extLst>
              <a:ext uri="{FF2B5EF4-FFF2-40B4-BE49-F238E27FC236}">
                <a16:creationId xmlns:a16="http://schemas.microsoft.com/office/drawing/2014/main" id="{4C9BBD1A-1C84-4335-AF61-6F8DC8F76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58" y="1505342"/>
            <a:ext cx="3953184" cy="211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730989D-1155-4F33-AE6A-D75FFE8D40D0}"/>
              </a:ext>
            </a:extLst>
          </p:cNvPr>
          <p:cNvSpPr txBox="1">
            <a:spLocks/>
          </p:cNvSpPr>
          <p:nvPr/>
        </p:nvSpPr>
        <p:spPr>
          <a:xfrm>
            <a:off x="4983862" y="1903830"/>
            <a:ext cx="384550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128, 256 e 512GB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Preço</a:t>
            </a:r>
            <a:r>
              <a:rPr lang="en-US" sz="2800" dirty="0">
                <a:solidFill>
                  <a:schemeClr val="tx1"/>
                </a:solidFill>
              </a:rPr>
              <a:t> - ?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</a:rPr>
              <a:t>Espectativa</a:t>
            </a:r>
            <a:r>
              <a:rPr lang="en-US" sz="2800" dirty="0">
                <a:solidFill>
                  <a:schemeClr val="tx1"/>
                </a:solidFill>
              </a:rPr>
              <a:t> - 2019</a:t>
            </a:r>
          </a:p>
        </p:txBody>
      </p:sp>
      <p:pic>
        <p:nvPicPr>
          <p:cNvPr id="2054" name="Picture 6" descr="oh my god wow GIF by 9Now">
            <a:extLst>
              <a:ext uri="{FF2B5EF4-FFF2-40B4-BE49-F238E27FC236}">
                <a16:creationId xmlns:a16="http://schemas.microsoft.com/office/drawing/2014/main" id="{6DA4E068-7A26-4FC9-96AF-ED872F15C8F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358" y="4216383"/>
            <a:ext cx="3544660" cy="19920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376C397D-C018-4FE3-868D-A56FB5B2A691}"/>
              </a:ext>
            </a:extLst>
          </p:cNvPr>
          <p:cNvSpPr/>
          <p:nvPr/>
        </p:nvSpPr>
        <p:spPr>
          <a:xfrm rot="19198255">
            <a:off x="7302992" y="4352628"/>
            <a:ext cx="1680034" cy="13415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7D95C0-1634-49D0-A845-4ABF48BD6ABD}"/>
              </a:ext>
            </a:extLst>
          </p:cNvPr>
          <p:cNvSpPr/>
          <p:nvPr/>
        </p:nvSpPr>
        <p:spPr>
          <a:xfrm>
            <a:off x="8785121" y="3656857"/>
            <a:ext cx="32298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6 dessas </a:t>
            </a:r>
            <a:r>
              <a:rPr lang="en-US" sz="2000" dirty="0" err="1"/>
              <a:t>belezinhas</a:t>
            </a:r>
            <a:r>
              <a:rPr lang="en-US" sz="2000" dirty="0"/>
              <a:t> = 3TB</a:t>
            </a:r>
          </a:p>
        </p:txBody>
      </p:sp>
      <p:sp>
        <p:nvSpPr>
          <p:cNvPr id="10" name="Thought Bubble: Cloud 9">
            <a:extLst>
              <a:ext uri="{FF2B5EF4-FFF2-40B4-BE49-F238E27FC236}">
                <a16:creationId xmlns:a16="http://schemas.microsoft.com/office/drawing/2014/main" id="{7F83C1C7-A528-4B30-B95E-30B3D0F9ECC0}"/>
              </a:ext>
            </a:extLst>
          </p:cNvPr>
          <p:cNvSpPr/>
          <p:nvPr/>
        </p:nvSpPr>
        <p:spPr>
          <a:xfrm>
            <a:off x="7551960" y="1300397"/>
            <a:ext cx="4236133" cy="1582322"/>
          </a:xfrm>
          <a:prstGeom prst="cloudCallout">
            <a:avLst>
              <a:gd name="adj1" fmla="val 40174"/>
              <a:gd name="adj2" fmla="val 102303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Pergunta</a:t>
            </a:r>
            <a:r>
              <a:rPr lang="en-US" dirty="0"/>
              <a:t> que </a:t>
            </a:r>
            <a:r>
              <a:rPr lang="en-US" dirty="0" err="1"/>
              <a:t>fica</a:t>
            </a:r>
            <a:r>
              <a:rPr lang="en-US" dirty="0"/>
              <a:t> para </a:t>
            </a:r>
            <a:r>
              <a:rPr lang="en-US" dirty="0" err="1"/>
              <a:t>reflexão</a:t>
            </a:r>
            <a:r>
              <a:rPr lang="en-US" dirty="0"/>
              <a:t>. </a:t>
            </a:r>
          </a:p>
          <a:p>
            <a:pPr algn="ctr"/>
            <a:r>
              <a:rPr lang="en-US" dirty="0" err="1"/>
              <a:t>Esse</a:t>
            </a:r>
            <a:r>
              <a:rPr lang="en-US" dirty="0"/>
              <a:t> é o </a:t>
            </a:r>
            <a:r>
              <a:rPr lang="en-US" dirty="0" err="1"/>
              <a:t>fim</a:t>
            </a:r>
            <a:r>
              <a:rPr lang="en-US" dirty="0"/>
              <a:t> do tuning?</a:t>
            </a:r>
          </a:p>
        </p:txBody>
      </p:sp>
    </p:spTree>
    <p:extLst>
      <p:ext uri="{BB962C8B-B14F-4D97-AF65-F5344CB8AC3E}">
        <p14:creationId xmlns:p14="http://schemas.microsoft.com/office/powerpoint/2010/main" val="3784956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Face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2886</TotalTime>
  <Words>3287</Words>
  <Application>Microsoft Office PowerPoint</Application>
  <PresentationFormat>Widescreen</PresentationFormat>
  <Paragraphs>372</Paragraphs>
  <Slides>35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5" baseType="lpstr">
      <vt:lpstr>Arial</vt:lpstr>
      <vt:lpstr>Calibri</vt:lpstr>
      <vt:lpstr>Consolas</vt:lpstr>
      <vt:lpstr>Helvetica Neue</vt:lpstr>
      <vt:lpstr>MetricWeb-Regular</vt:lpstr>
      <vt:lpstr>Segoe UI</vt:lpstr>
      <vt:lpstr>Trebuchet MS</vt:lpstr>
      <vt:lpstr>Wingdings</vt:lpstr>
      <vt:lpstr>Wingdings 3</vt:lpstr>
      <vt:lpstr>Facet</vt:lpstr>
      <vt:lpstr>Módulo 02 – Memória Parte 1</vt:lpstr>
      <vt:lpstr>Agenda</vt:lpstr>
      <vt:lpstr>Nem todos tem esse privilégio…</vt:lpstr>
      <vt:lpstr>Quem precisa de memória?</vt:lpstr>
      <vt:lpstr>Quem precisa de memória?</vt:lpstr>
      <vt:lpstr>Quem precisa de memória?</vt:lpstr>
      <vt:lpstr>Vamos “traduzir” a latência pra ver como fica…</vt:lpstr>
      <vt:lpstr>NVDIMM - Brinquedos da HP e da Micron</vt:lpstr>
      <vt:lpstr>Intel entrou metendo a bica na porta e mandou um: - “VAMOS PARAR COM ESSA PALHA ASSADA?”</vt:lpstr>
      <vt:lpstr>Mas perai… to pensando aqui… </vt:lpstr>
      <vt:lpstr>Resumo…</vt:lpstr>
      <vt:lpstr>PowerPoint Presentation</vt:lpstr>
      <vt:lpstr>Importante lembrar</vt:lpstr>
      <vt:lpstr>Um pouco Mais sobre memória</vt:lpstr>
      <vt:lpstr>Memory manager: Buffer pool, alteração no SQL2012</vt:lpstr>
      <vt:lpstr>Entendendo uso de memória no SQL via algumas DMV/DMOs</vt:lpstr>
      <vt:lpstr>Memory clerks – sys.dm_os_process_memory</vt:lpstr>
      <vt:lpstr>Memory - Troubleshooting memory issues</vt:lpstr>
      <vt:lpstr>Memory clerks – sys.dm_os_memory_clerks</vt:lpstr>
      <vt:lpstr>Memory clerks – Data cache buffer Pool</vt:lpstr>
      <vt:lpstr>Memory clerks – LockManager</vt:lpstr>
      <vt:lpstr>Memory clerks – CachePlan</vt:lpstr>
      <vt:lpstr>Memory clerks – Query Execution (QE) Reservations</vt:lpstr>
      <vt:lpstr>Lazywriter e CheckPoint – 1</vt:lpstr>
      <vt:lpstr>Lazywriter e CheckPoint – 1</vt:lpstr>
      <vt:lpstr>Lazywriter e CheckPoint – 2</vt:lpstr>
      <vt:lpstr>Lazywriter e CheckPoint – 3</vt:lpstr>
      <vt:lpstr>Lazywriter e CheckPoint – 4</vt:lpstr>
      <vt:lpstr>Lazywriter e CheckPoint – 4</vt:lpstr>
      <vt:lpstr>Lazywriter e CheckPoint – 5</vt:lpstr>
      <vt:lpstr>Lazywriter e CheckPoint – 6</vt:lpstr>
      <vt:lpstr>Lazywriter e CheckPoint – 7 (ok, chega, parei)</vt:lpstr>
      <vt:lpstr>Lazy writer e CheckPoint</vt:lpstr>
      <vt:lpstr>FAQ – Vamos tentar responder algumas perguntas sobre memória no SQL?</vt:lpstr>
      <vt:lpstr>Perguntas?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Carreira - Microsoft e mercado de trabalho pra banco de dados!</dc:title>
  <dc:creator>Fabiano</dc:creator>
  <cp:lastModifiedBy>Fabiano Neves Amorim</cp:lastModifiedBy>
  <cp:revision>968</cp:revision>
  <dcterms:created xsi:type="dcterms:W3CDTF">2015-04-17T21:24:08Z</dcterms:created>
  <dcterms:modified xsi:type="dcterms:W3CDTF">2019-07-24T17:56:11Z</dcterms:modified>
</cp:coreProperties>
</file>